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4"/>
  </p:sldMasterIdLst>
  <p:notesMasterIdLst>
    <p:notesMasterId r:id="rId19"/>
  </p:notesMasterIdLst>
  <p:sldIdLst>
    <p:sldId id="257" r:id="rId5"/>
    <p:sldId id="259" r:id="rId6"/>
    <p:sldId id="261" r:id="rId7"/>
    <p:sldId id="572" r:id="rId8"/>
    <p:sldId id="577" r:id="rId9"/>
    <p:sldId id="575" r:id="rId10"/>
    <p:sldId id="578" r:id="rId11"/>
    <p:sldId id="565" r:id="rId12"/>
    <p:sldId id="579" r:id="rId13"/>
    <p:sldId id="576" r:id="rId14"/>
    <p:sldId id="580" r:id="rId15"/>
    <p:sldId id="581" r:id="rId16"/>
    <p:sldId id="266" r:id="rId17"/>
    <p:sldId id="26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0418F6-F66E-4B6C-AF09-BFBF6F8306AA}" type="datetimeFigureOut">
              <a:rPr lang="en-US" smtClean="0"/>
              <a:t>6/7/2022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A80081-2617-4182-AAB0-8DF48B3CC327}" type="slidenum">
              <a:rPr lang="en-US" smtClean="0"/>
              <a:t>‹#›</a:t>
            </a:fld>
            <a:endParaRPr lang="en-US"/>
          </a:p>
        </p:txBody>
      </p:sp>
    </p:spTree>
    <p:extLst>
      <p:ext uri="{BB962C8B-B14F-4D97-AF65-F5344CB8AC3E}">
        <p14:creationId xmlns:p14="http://schemas.microsoft.com/office/powerpoint/2010/main" val="1738411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554E160-3811-479C-AA61-078F22886216}" type="slidenum">
              <a:rPr lang="en-US" smtClean="0"/>
              <a:pPr>
                <a:defRPr/>
              </a:pPr>
              <a:t>8</a:t>
            </a:fld>
            <a:endParaRPr lang="en-US"/>
          </a:p>
        </p:txBody>
      </p:sp>
    </p:spTree>
    <p:extLst>
      <p:ext uri="{BB962C8B-B14F-4D97-AF65-F5344CB8AC3E}">
        <p14:creationId xmlns:p14="http://schemas.microsoft.com/office/powerpoint/2010/main" val="3691608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6/7/2022</a:t>
            </a:fld>
            <a:endParaRPr lang="en-US"/>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90017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ED4963-E985-44C4-B8C4-FDD613B7C2F8}" type="datetime1">
              <a:rPr lang="en-US" smtClean="0"/>
              <a:t>6/7/2022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283591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6/7/2022</a:t>
            </a:fld>
            <a:endParaRPr lang="en-US"/>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388849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6/7/2022</a:t>
            </a:fld>
            <a:endParaRPr lang="en-US"/>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852443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6/7/2022</a:t>
            </a:fld>
            <a:endParaRPr lang="en-US"/>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66680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FFD690-9426-415D-8B65-26881E07B2D4}" type="datetime1">
              <a:rPr lang="en-US" smtClean="0"/>
              <a:t>6/7/2022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483323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C4989A-474C-40DE-95B9-011C28B71673}" type="datetime1">
              <a:rPr lang="en-US" smtClean="0"/>
              <a:t>6/7/2022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748046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5DB4ED54-5B5E-4A04-93D3-5772E3CE3818}" type="datetime1">
              <a:rPr lang="en-US" smtClean="0"/>
              <a:t>6/7/2022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12936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6/7/2022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129494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6/7/2022</a:t>
            </a:fld>
            <a:endParaRPr lang="en-US"/>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1261766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6/7/2022</a:t>
            </a:fld>
            <a:endParaRPr lang="en-US"/>
          </a:p>
        </p:txBody>
      </p:sp>
      <p:sp>
        <p:nvSpPr>
          <p:cNvPr id="6" name="Footer Placeholder 5"/>
          <p:cNvSpPr>
            <a:spLocks noGrp="1"/>
          </p:cNvSpPr>
          <p:nvPr>
            <p:ph type="ftr" sz="quarter" idx="11"/>
          </p:nvPr>
        </p:nvSpPr>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573289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6/7/2022</a:t>
            </a:fld>
            <a:endParaRPr lang="en-US"/>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0089789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11" r:id="rId5"/>
    <p:sldLayoutId id="2147483760" r:id="rId6"/>
    <p:sldLayoutId id="2147483762" r:id="rId7"/>
    <p:sldLayoutId id="2147483706" r:id="rId8"/>
    <p:sldLayoutId id="2147483709" r:id="rId9"/>
    <p:sldLayoutId id="2147483707" r:id="rId10"/>
    <p:sldLayoutId id="2147483708" r:id="rId11"/>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goodfreephotos.com/Free-Stock-Photos/group-of-members-users-icon.png.php"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8.xml"/><Relationship Id="rId1" Type="http://schemas.openxmlformats.org/officeDocument/2006/relationships/vmlDrawing" Target="../drawings/vmlDrawing2.vml"/><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mailto:comments@carsonareampo.com" TargetMode="Externa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6.e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6D7A0BC-0046-4CAA-8E7F-DCAFE511E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21E816-31F5-48BB-BD02-D15F2F18B48A}"/>
              </a:ext>
            </a:extLst>
          </p:cNvPr>
          <p:cNvSpPr>
            <a:spLocks noGrp="1"/>
          </p:cNvSpPr>
          <p:nvPr>
            <p:ph type="ctrTitle"/>
          </p:nvPr>
        </p:nvSpPr>
        <p:spPr>
          <a:xfrm>
            <a:off x="581191" y="1020431"/>
            <a:ext cx="10993549" cy="1475013"/>
          </a:xfrm>
        </p:spPr>
        <p:txBody>
          <a:bodyPr>
            <a:normAutofit/>
          </a:bodyPr>
          <a:lstStyle/>
          <a:p>
            <a:r>
              <a:rPr lang="en-US"/>
              <a:t>Carson City Regional Transportation Stakeholder Coalition (RTSC)</a:t>
            </a:r>
          </a:p>
        </p:txBody>
      </p:sp>
      <p:sp>
        <p:nvSpPr>
          <p:cNvPr id="3" name="Subtitle 2">
            <a:extLst>
              <a:ext uri="{FF2B5EF4-FFF2-40B4-BE49-F238E27FC236}">
                <a16:creationId xmlns:a16="http://schemas.microsoft.com/office/drawing/2014/main" id="{835D6E6B-3353-491C-A3C6-F278D6CED8B3}"/>
              </a:ext>
            </a:extLst>
          </p:cNvPr>
          <p:cNvSpPr>
            <a:spLocks noGrp="1"/>
          </p:cNvSpPr>
          <p:nvPr>
            <p:ph type="subTitle" idx="1"/>
          </p:nvPr>
        </p:nvSpPr>
        <p:spPr>
          <a:xfrm>
            <a:off x="581194" y="2495444"/>
            <a:ext cx="10993546" cy="468233"/>
          </a:xfrm>
        </p:spPr>
        <p:txBody>
          <a:bodyPr>
            <a:normAutofit/>
          </a:bodyPr>
          <a:lstStyle/>
          <a:p>
            <a:r>
              <a:rPr lang="en-US" sz="1800" dirty="0"/>
              <a:t>June 13, 2022</a:t>
            </a:r>
          </a:p>
        </p:txBody>
      </p:sp>
      <p:sp>
        <p:nvSpPr>
          <p:cNvPr id="20" name="Rectangle 19">
            <a:extLst>
              <a:ext uri="{FF2B5EF4-FFF2-40B4-BE49-F238E27FC236}">
                <a16:creationId xmlns:a16="http://schemas.microsoft.com/office/drawing/2014/main" id="{E7C6334F-6411-41EC-AD7D-179EDD8B5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E6B02CEE-3AF8-4349-9B3E-8970E6DF62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AAA01CF0-3FB5-44EB-B7DE-F2E86374C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6" name="Picture 5">
            <a:extLst>
              <a:ext uri="{FF2B5EF4-FFF2-40B4-BE49-F238E27FC236}">
                <a16:creationId xmlns:a16="http://schemas.microsoft.com/office/drawing/2014/main" id="{F1A8C364-94D4-4630-BAD0-78722F347055}"/>
              </a:ext>
            </a:extLst>
          </p:cNvPr>
          <p:cNvPicPr>
            <a:picLocks noChangeAspect="1"/>
          </p:cNvPicPr>
          <p:nvPr/>
        </p:nvPicPr>
        <p:blipFill>
          <a:blip r:embed="rId2">
            <a:extLst>
              <a:ext uri="{837473B0-CC2E-450A-ABE3-18F120FF3D39}">
                <a1611:picAttrSrcUrl xmlns:a1611="http://schemas.microsoft.com/office/drawing/2016/11/main" r:id="rId3"/>
              </a:ext>
            </a:extLst>
          </a:blip>
          <a:srcRect/>
          <a:stretch/>
        </p:blipFill>
        <p:spPr>
          <a:xfrm>
            <a:off x="4318175" y="3078457"/>
            <a:ext cx="3310466" cy="3310466"/>
          </a:xfrm>
          <a:prstGeom prst="rect">
            <a:avLst/>
          </a:prstGeom>
        </p:spPr>
      </p:pic>
      <p:pic>
        <p:nvPicPr>
          <p:cNvPr id="5" name="Picture 4">
            <a:extLst>
              <a:ext uri="{FF2B5EF4-FFF2-40B4-BE49-F238E27FC236}">
                <a16:creationId xmlns:a16="http://schemas.microsoft.com/office/drawing/2014/main" id="{C3A6CDB3-C0F7-40FC-B560-8C86E918C09D}"/>
              </a:ext>
            </a:extLst>
          </p:cNvPr>
          <p:cNvPicPr>
            <a:picLocks noChangeAspect="1"/>
          </p:cNvPicPr>
          <p:nvPr/>
        </p:nvPicPr>
        <p:blipFill>
          <a:blip r:embed="rId4"/>
          <a:stretch>
            <a:fillRect/>
          </a:stretch>
        </p:blipFill>
        <p:spPr>
          <a:xfrm>
            <a:off x="446534" y="3966222"/>
            <a:ext cx="2684583" cy="1623172"/>
          </a:xfrm>
          <a:prstGeom prst="rect">
            <a:avLst/>
          </a:prstGeom>
        </p:spPr>
      </p:pic>
      <p:pic>
        <p:nvPicPr>
          <p:cNvPr id="8" name="Picture 7" descr="Logo, company name&#10;&#10;Description automatically generated">
            <a:extLst>
              <a:ext uri="{FF2B5EF4-FFF2-40B4-BE49-F238E27FC236}">
                <a16:creationId xmlns:a16="http://schemas.microsoft.com/office/drawing/2014/main" id="{CDBE7636-9F12-4AD0-AC10-4CB5D0ACB7AA}"/>
              </a:ext>
            </a:extLst>
          </p:cNvPr>
          <p:cNvPicPr>
            <a:picLocks noChangeAspect="1"/>
          </p:cNvPicPr>
          <p:nvPr/>
        </p:nvPicPr>
        <p:blipFill>
          <a:blip r:embed="rId5"/>
          <a:stretch>
            <a:fillRect/>
          </a:stretch>
        </p:blipFill>
        <p:spPr>
          <a:xfrm>
            <a:off x="8286914" y="2375122"/>
            <a:ext cx="3401756" cy="1687330"/>
          </a:xfrm>
          <a:prstGeom prst="rect">
            <a:avLst/>
          </a:prstGeom>
        </p:spPr>
      </p:pic>
      <p:pic>
        <p:nvPicPr>
          <p:cNvPr id="11" name="Picture 10" descr="A picture containing text, clipart&#10;&#10;Description automatically generated">
            <a:extLst>
              <a:ext uri="{FF2B5EF4-FFF2-40B4-BE49-F238E27FC236}">
                <a16:creationId xmlns:a16="http://schemas.microsoft.com/office/drawing/2014/main" id="{FC81433F-557F-489B-8DE0-B67BDB25BF27}"/>
              </a:ext>
            </a:extLst>
          </p:cNvPr>
          <p:cNvPicPr>
            <a:picLocks noChangeAspect="1"/>
          </p:cNvPicPr>
          <p:nvPr/>
        </p:nvPicPr>
        <p:blipFill rotWithShape="1">
          <a:blip r:embed="rId6">
            <a:extLst>
              <a:ext uri="{28A0092B-C50C-407E-A947-70E740481C1C}">
                <a14:useLocalDpi xmlns:a14="http://schemas.microsoft.com/office/drawing/2010/main" val="0"/>
              </a:ext>
            </a:extLst>
          </a:blip>
          <a:srcRect t="9091" r="11516" b="1"/>
          <a:stretch/>
        </p:blipFill>
        <p:spPr>
          <a:xfrm>
            <a:off x="8509661" y="4616163"/>
            <a:ext cx="3179009" cy="1788194"/>
          </a:xfrm>
          <a:prstGeom prst="rect">
            <a:avLst/>
          </a:prstGeom>
        </p:spPr>
      </p:pic>
    </p:spTree>
    <p:extLst>
      <p:ext uri="{BB962C8B-B14F-4D97-AF65-F5344CB8AC3E}">
        <p14:creationId xmlns:p14="http://schemas.microsoft.com/office/powerpoint/2010/main" val="2475805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A7920-D9BD-4E4B-8C3A-4D0759D54FEC}"/>
              </a:ext>
            </a:extLst>
          </p:cNvPr>
          <p:cNvSpPr>
            <a:spLocks noGrp="1"/>
          </p:cNvSpPr>
          <p:nvPr>
            <p:ph type="title"/>
          </p:nvPr>
        </p:nvSpPr>
        <p:spPr/>
        <p:txBody>
          <a:bodyPr/>
          <a:lstStyle/>
          <a:p>
            <a:r>
              <a:rPr lang="en-US" dirty="0"/>
              <a:t>Safe Streets 4 All – New IIJA Grant Opportunity</a:t>
            </a:r>
          </a:p>
        </p:txBody>
      </p:sp>
      <p:sp>
        <p:nvSpPr>
          <p:cNvPr id="3" name="Content Placeholder 2">
            <a:extLst>
              <a:ext uri="{FF2B5EF4-FFF2-40B4-BE49-F238E27FC236}">
                <a16:creationId xmlns:a16="http://schemas.microsoft.com/office/drawing/2014/main" id="{2EAB7B2F-40BF-42B3-B8E3-11E368126A80}"/>
              </a:ext>
            </a:extLst>
          </p:cNvPr>
          <p:cNvSpPr>
            <a:spLocks noGrp="1"/>
          </p:cNvSpPr>
          <p:nvPr>
            <p:ph idx="1"/>
          </p:nvPr>
        </p:nvSpPr>
        <p:spPr/>
        <p:txBody>
          <a:bodyPr/>
          <a:lstStyle/>
          <a:p>
            <a:r>
              <a:rPr lang="en-US" dirty="0"/>
              <a:t>Highlights of the grant</a:t>
            </a:r>
          </a:p>
          <a:p>
            <a:pPr lvl="1"/>
            <a:r>
              <a:rPr lang="en-US" dirty="0"/>
              <a:t>Match, minimum amount, eligible uses, schedule, </a:t>
            </a:r>
            <a:r>
              <a:rPr lang="en-US" dirty="0" err="1"/>
              <a:t>etc</a:t>
            </a:r>
            <a:endParaRPr lang="en-US" dirty="0"/>
          </a:p>
          <a:p>
            <a:r>
              <a:rPr lang="en-US" dirty="0"/>
              <a:t>City/Campo possible projects – describe or picture</a:t>
            </a:r>
          </a:p>
          <a:p>
            <a:r>
              <a:rPr lang="en-US" dirty="0"/>
              <a:t>Submittal deadline</a:t>
            </a:r>
          </a:p>
        </p:txBody>
      </p:sp>
    </p:spTree>
    <p:extLst>
      <p:ext uri="{BB962C8B-B14F-4D97-AF65-F5344CB8AC3E}">
        <p14:creationId xmlns:p14="http://schemas.microsoft.com/office/powerpoint/2010/main" val="1494060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36C2A-EB64-4FA8-839A-6748F421D379}"/>
              </a:ext>
            </a:extLst>
          </p:cNvPr>
          <p:cNvSpPr>
            <a:spLocks noGrp="1"/>
          </p:cNvSpPr>
          <p:nvPr>
            <p:ph type="title"/>
          </p:nvPr>
        </p:nvSpPr>
        <p:spPr/>
        <p:txBody>
          <a:bodyPr>
            <a:normAutofit/>
          </a:bodyPr>
          <a:lstStyle/>
          <a:p>
            <a:r>
              <a:rPr lang="en-US" sz="2800" dirty="0"/>
              <a:t>Local Roadway Funding Update</a:t>
            </a:r>
            <a:br>
              <a:rPr lang="en-US" sz="2800" dirty="0"/>
            </a:br>
            <a:endParaRPr lang="en-US" sz="2800" dirty="0"/>
          </a:p>
        </p:txBody>
      </p:sp>
      <p:sp>
        <p:nvSpPr>
          <p:cNvPr id="4" name="Content Placeholder 3">
            <a:extLst>
              <a:ext uri="{FF2B5EF4-FFF2-40B4-BE49-F238E27FC236}">
                <a16:creationId xmlns:a16="http://schemas.microsoft.com/office/drawing/2014/main" id="{AB28ED90-DAB3-435F-BDAA-208CB2B13E0C}"/>
              </a:ext>
            </a:extLst>
          </p:cNvPr>
          <p:cNvSpPr>
            <a:spLocks noGrp="1"/>
          </p:cNvSpPr>
          <p:nvPr>
            <p:ph idx="1"/>
          </p:nvPr>
        </p:nvSpPr>
        <p:spPr/>
        <p:txBody>
          <a:bodyPr/>
          <a:lstStyle/>
          <a:p>
            <a:r>
              <a:rPr lang="en-US" dirty="0"/>
              <a:t>This project is an education campaign designed to educate Carson City residents about current roadway conditions, preservation solutions, funding sources and what will happen if an investment is not made to preserve Carson City roads. </a:t>
            </a:r>
          </a:p>
          <a:p>
            <a:r>
              <a:rPr lang="en-US" dirty="0"/>
              <a:t>Development of a website and informational videos about Carson City Roads and the transportation system as a whole. </a:t>
            </a:r>
          </a:p>
        </p:txBody>
      </p:sp>
      <p:sp>
        <p:nvSpPr>
          <p:cNvPr id="5" name="Text Placeholder 4">
            <a:extLst>
              <a:ext uri="{FF2B5EF4-FFF2-40B4-BE49-F238E27FC236}">
                <a16:creationId xmlns:a16="http://schemas.microsoft.com/office/drawing/2014/main" id="{1B8E4E69-63A2-44B2-BEF4-28AC00B5DA15}"/>
              </a:ext>
            </a:extLst>
          </p:cNvPr>
          <p:cNvSpPr>
            <a:spLocks noGrp="1"/>
          </p:cNvSpPr>
          <p:nvPr>
            <p:ph type="body" sz="half" idx="2"/>
          </p:nvPr>
        </p:nvSpPr>
        <p:spPr/>
        <p:txBody>
          <a:bodyPr/>
          <a:lstStyle/>
          <a:p>
            <a:endParaRPr lang="en-US" dirty="0"/>
          </a:p>
        </p:txBody>
      </p:sp>
      <p:graphicFrame>
        <p:nvGraphicFramePr>
          <p:cNvPr id="6" name="Object 5">
            <a:extLst>
              <a:ext uri="{FF2B5EF4-FFF2-40B4-BE49-F238E27FC236}">
                <a16:creationId xmlns:a16="http://schemas.microsoft.com/office/drawing/2014/main" id="{39E239B5-95FD-4F24-8D4F-45CC210053A1}"/>
              </a:ext>
            </a:extLst>
          </p:cNvPr>
          <p:cNvGraphicFramePr>
            <a:graphicFrameLocks noChangeAspect="1"/>
          </p:cNvGraphicFramePr>
          <p:nvPr>
            <p:extLst>
              <p:ext uri="{D42A27DB-BD31-4B8C-83A1-F6EECF244321}">
                <p14:modId xmlns:p14="http://schemas.microsoft.com/office/powerpoint/2010/main" val="1970760980"/>
              </p:ext>
            </p:extLst>
          </p:nvPr>
        </p:nvGraphicFramePr>
        <p:xfrm>
          <a:off x="569283" y="2760941"/>
          <a:ext cx="3429000" cy="3429000"/>
        </p:xfrm>
        <a:graphic>
          <a:graphicData uri="http://schemas.openxmlformats.org/presentationml/2006/ole">
            <mc:AlternateContent xmlns:mc="http://schemas.openxmlformats.org/markup-compatibility/2006">
              <mc:Choice xmlns:v="urn:schemas-microsoft-com:vml" Requires="v">
                <p:oleObj spid="_x0000_s2051" name="Acrobat Document" r:id="rId3" imgW="3428770" imgH="3429000" progId="AcroExch.Document.DC">
                  <p:embed/>
                </p:oleObj>
              </mc:Choice>
              <mc:Fallback>
                <p:oleObj name="Acrobat Document" r:id="rId3" imgW="3428770" imgH="3429000" progId="AcroExch.Document.DC">
                  <p:embed/>
                  <p:pic>
                    <p:nvPicPr>
                      <p:cNvPr id="0" name=""/>
                      <p:cNvPicPr/>
                      <p:nvPr/>
                    </p:nvPicPr>
                    <p:blipFill>
                      <a:blip r:embed="rId4"/>
                      <a:stretch>
                        <a:fillRect/>
                      </a:stretch>
                    </p:blipFill>
                    <p:spPr>
                      <a:xfrm>
                        <a:off x="569283" y="2760941"/>
                        <a:ext cx="3429000" cy="3429000"/>
                      </a:xfrm>
                      <a:prstGeom prst="rect">
                        <a:avLst/>
                      </a:prstGeom>
                    </p:spPr>
                  </p:pic>
                </p:oleObj>
              </mc:Fallback>
            </mc:AlternateContent>
          </a:graphicData>
        </a:graphic>
      </p:graphicFrame>
    </p:spTree>
    <p:extLst>
      <p:ext uri="{BB962C8B-B14F-4D97-AF65-F5344CB8AC3E}">
        <p14:creationId xmlns:p14="http://schemas.microsoft.com/office/powerpoint/2010/main" val="1778149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492A16-3D7F-4A81-AB68-52FB4C8F3123}"/>
              </a:ext>
            </a:extLst>
          </p:cNvPr>
          <p:cNvSpPr>
            <a:spLocks noGrp="1"/>
          </p:cNvSpPr>
          <p:nvPr>
            <p:ph type="title"/>
          </p:nvPr>
        </p:nvSpPr>
        <p:spPr/>
        <p:txBody>
          <a:bodyPr/>
          <a:lstStyle/>
          <a:p>
            <a:r>
              <a:rPr lang="en-US" dirty="0"/>
              <a:t>Local Funding</a:t>
            </a:r>
          </a:p>
        </p:txBody>
      </p:sp>
      <p:sp>
        <p:nvSpPr>
          <p:cNvPr id="6" name="Content Placeholder 5">
            <a:extLst>
              <a:ext uri="{FF2B5EF4-FFF2-40B4-BE49-F238E27FC236}">
                <a16:creationId xmlns:a16="http://schemas.microsoft.com/office/drawing/2014/main" id="{72E323E5-4E5F-4D16-A8E6-243B08D6BA5F}"/>
              </a:ext>
            </a:extLst>
          </p:cNvPr>
          <p:cNvSpPr>
            <a:spLocks noGrp="1"/>
          </p:cNvSpPr>
          <p:nvPr>
            <p:ph idx="1"/>
          </p:nvPr>
        </p:nvSpPr>
        <p:spPr/>
        <p:txBody>
          <a:bodyPr/>
          <a:lstStyle/>
          <a:p>
            <a:r>
              <a:rPr lang="en-US" dirty="0"/>
              <a:t>RTC and BOS approved investigation of 4 possible funding mechanisms</a:t>
            </a:r>
          </a:p>
          <a:p>
            <a:pPr lvl="1"/>
            <a:r>
              <a:rPr lang="en-US" sz="1600" dirty="0"/>
              <a:t>NRS 318 (General Improvement District- GID) </a:t>
            </a:r>
          </a:p>
          <a:p>
            <a:pPr lvl="1"/>
            <a:r>
              <a:rPr lang="en-US" sz="1600" dirty="0"/>
              <a:t>NRS 271 (Program of Local Improvements)</a:t>
            </a:r>
          </a:p>
          <a:p>
            <a:pPr lvl="1"/>
            <a:r>
              <a:rPr lang="fr-FR" sz="1600" dirty="0"/>
              <a:t>NRS 377B (V&amp;T Infrastructure Sales </a:t>
            </a:r>
            <a:r>
              <a:rPr lang="fr-FR" sz="1600" dirty="0" err="1"/>
              <a:t>Tax</a:t>
            </a:r>
            <a:r>
              <a:rPr lang="fr-FR" sz="1600" dirty="0"/>
              <a:t>)</a:t>
            </a:r>
            <a:r>
              <a:rPr lang="en-US" sz="1600" dirty="0"/>
              <a:t> </a:t>
            </a:r>
          </a:p>
          <a:p>
            <a:pPr lvl="1"/>
            <a:r>
              <a:rPr lang="en-US" sz="1600" dirty="0"/>
              <a:t>NRS 377A (Transportation Sales Tax) </a:t>
            </a:r>
          </a:p>
          <a:p>
            <a:r>
              <a:rPr lang="en-US" dirty="0"/>
              <a:t>Working with a consultant to evaluate the options for these mechanisms and how they can be combined or staked and how existing funding sources can be utilized differently in a more efficient manner.  </a:t>
            </a:r>
          </a:p>
        </p:txBody>
      </p:sp>
    </p:spTree>
    <p:extLst>
      <p:ext uri="{BB962C8B-B14F-4D97-AF65-F5344CB8AC3E}">
        <p14:creationId xmlns:p14="http://schemas.microsoft.com/office/powerpoint/2010/main" val="4109519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858DF7D-C2D0-4B03-A7A0-2F06B789E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B26B711-3121-40B0-8377-A64F3DC00C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645C4D3D-ABBA-4B4E-93E5-01E343719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98DDD5E5-0097-4C6C-B266-5732EDA96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8952EF87-C74F-4D3F-9CAD-EEA1733C9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597643"/>
            <a:ext cx="3703320" cy="5792922"/>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5E562972-3449-42D1-8185-B4BEFD52AB44}"/>
              </a:ext>
            </a:extLst>
          </p:cNvPr>
          <p:cNvSpPr>
            <a:spLocks noGrp="1"/>
          </p:cNvSpPr>
          <p:nvPr>
            <p:ph type="title"/>
          </p:nvPr>
        </p:nvSpPr>
        <p:spPr>
          <a:xfrm>
            <a:off x="771148" y="1037967"/>
            <a:ext cx="3054091" cy="4709131"/>
          </a:xfrm>
        </p:spPr>
        <p:txBody>
          <a:bodyPr anchor="ctr">
            <a:normAutofit/>
          </a:bodyPr>
          <a:lstStyle/>
          <a:p>
            <a:r>
              <a:rPr lang="en-US">
                <a:solidFill>
                  <a:srgbClr val="FFFEFF"/>
                </a:solidFill>
              </a:rPr>
              <a:t>Future meetings</a:t>
            </a:r>
          </a:p>
        </p:txBody>
      </p:sp>
      <p:sp>
        <p:nvSpPr>
          <p:cNvPr id="5" name="Content Placeholder 4">
            <a:extLst>
              <a:ext uri="{FF2B5EF4-FFF2-40B4-BE49-F238E27FC236}">
                <a16:creationId xmlns:a16="http://schemas.microsoft.com/office/drawing/2014/main" id="{FC8888C5-37B4-42C5-B3A7-20531EB3A620}"/>
              </a:ext>
            </a:extLst>
          </p:cNvPr>
          <p:cNvSpPr>
            <a:spLocks noGrp="1"/>
          </p:cNvSpPr>
          <p:nvPr>
            <p:ph idx="1"/>
          </p:nvPr>
        </p:nvSpPr>
        <p:spPr>
          <a:xfrm>
            <a:off x="4534935" y="1037968"/>
            <a:ext cx="6725899" cy="4820832"/>
          </a:xfrm>
        </p:spPr>
        <p:txBody>
          <a:bodyPr>
            <a:normAutofit/>
          </a:bodyPr>
          <a:lstStyle/>
          <a:p>
            <a:r>
              <a:rPr lang="en-US" sz="1800" dirty="0"/>
              <a:t>Open discussion</a:t>
            </a:r>
            <a:endParaRPr lang="en-US" dirty="0"/>
          </a:p>
          <a:p>
            <a:r>
              <a:rPr lang="en-US" dirty="0"/>
              <a:t>Next meeting planned for Fall, 2022</a:t>
            </a:r>
          </a:p>
        </p:txBody>
      </p:sp>
    </p:spTree>
    <p:extLst>
      <p:ext uri="{BB962C8B-B14F-4D97-AF65-F5344CB8AC3E}">
        <p14:creationId xmlns:p14="http://schemas.microsoft.com/office/powerpoint/2010/main" val="2614662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88000">
              <a:schemeClr val="bg1">
                <a:shade val="94000"/>
                <a:satMod val="110000"/>
                <a:lumMod val="88000"/>
              </a:schemeClr>
            </a:gs>
          </a:gsLst>
          <a:lin ang="5400000" scaled="0"/>
        </a:gra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28C565D-A991-4381-AC37-76A58A4A1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562972-3449-42D1-8185-B4BEFD52AB44}"/>
              </a:ext>
            </a:extLst>
          </p:cNvPr>
          <p:cNvSpPr>
            <a:spLocks noGrp="1"/>
          </p:cNvSpPr>
          <p:nvPr>
            <p:ph type="ctrTitle"/>
          </p:nvPr>
        </p:nvSpPr>
        <p:spPr>
          <a:xfrm>
            <a:off x="4449960" y="1419992"/>
            <a:ext cx="7295507" cy="3323211"/>
          </a:xfrm>
        </p:spPr>
        <p:txBody>
          <a:bodyPr anchor="ctr">
            <a:normAutofit/>
          </a:bodyPr>
          <a:lstStyle/>
          <a:p>
            <a:r>
              <a:rPr lang="en-US" sz="4800"/>
              <a:t>Thank you!</a:t>
            </a:r>
            <a:br>
              <a:rPr lang="en-US" sz="4800"/>
            </a:br>
            <a:endParaRPr lang="en-US" sz="4800"/>
          </a:p>
        </p:txBody>
      </p:sp>
      <p:sp>
        <p:nvSpPr>
          <p:cNvPr id="20" name="Rectangle 19">
            <a:extLst>
              <a:ext uri="{FF2B5EF4-FFF2-40B4-BE49-F238E27FC236}">
                <a16:creationId xmlns:a16="http://schemas.microsoft.com/office/drawing/2014/main" id="{B7180431-F4DE-415D-BCBB-9316423C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3642"/>
            <a:ext cx="11298933" cy="512708"/>
          </a:xfrm>
          <a:prstGeom prst="rect">
            <a:avLst/>
          </a:prstGeom>
          <a:solidFill>
            <a:srgbClr val="969FA7">
              <a:alpha val="70000"/>
            </a:srgb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EEABD997-5EF9-4E9B-AFBB-F6DFAAF3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2209064" y="3329711"/>
            <a:ext cx="3703320" cy="5872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E9AB5EE6-A047-4B18-B998-D46DF3C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5878019"/>
            <a:ext cx="11298933" cy="512708"/>
          </a:xfrm>
          <a:prstGeom prst="rect">
            <a:avLst/>
          </a:prstGeom>
          <a:solidFill>
            <a:srgbClr val="969FA7">
              <a:alpha val="70000"/>
            </a:srgbClr>
          </a:solidFill>
          <a:ln>
            <a:noFill/>
          </a:ln>
          <a:effectLst/>
        </p:spPr>
        <p:style>
          <a:lnRef idx="1">
            <a:schemeClr val="accent1"/>
          </a:lnRef>
          <a:fillRef idx="3">
            <a:schemeClr val="accent1"/>
          </a:fillRef>
          <a:effectRef idx="2">
            <a:schemeClr val="accent1"/>
          </a:effectRef>
          <a:fontRef idx="minor">
            <a:schemeClr val="lt1"/>
          </a:fontRef>
        </p:style>
      </p:sp>
      <p:sp>
        <p:nvSpPr>
          <p:cNvPr id="7" name="Subtitle 2">
            <a:extLst>
              <a:ext uri="{FF2B5EF4-FFF2-40B4-BE49-F238E27FC236}">
                <a16:creationId xmlns:a16="http://schemas.microsoft.com/office/drawing/2014/main" id="{041A7C47-E8EA-4FB2-B875-B14129B314FE}"/>
              </a:ext>
            </a:extLst>
          </p:cNvPr>
          <p:cNvSpPr>
            <a:spLocks noGrp="1"/>
          </p:cNvSpPr>
          <p:nvPr>
            <p:ph type="subTitle" idx="1"/>
          </p:nvPr>
        </p:nvSpPr>
        <p:spPr>
          <a:xfrm>
            <a:off x="4449960" y="3918916"/>
            <a:ext cx="5593739" cy="1391695"/>
          </a:xfrm>
        </p:spPr>
        <p:txBody>
          <a:bodyPr>
            <a:noAutofit/>
          </a:bodyPr>
          <a:lstStyle/>
          <a:p>
            <a:pPr>
              <a:spcBef>
                <a:spcPts val="0"/>
              </a:spcBef>
            </a:pPr>
            <a:r>
              <a:rPr lang="en-US" sz="1400" b="1"/>
              <a:t>Transportation division</a:t>
            </a:r>
          </a:p>
          <a:p>
            <a:pPr>
              <a:spcBef>
                <a:spcPts val="0"/>
              </a:spcBef>
            </a:pPr>
            <a:r>
              <a:rPr lang="en-US" sz="1400"/>
              <a:t>Chris Martinovich, PE | transportation manager</a:t>
            </a:r>
          </a:p>
          <a:p>
            <a:pPr>
              <a:spcBef>
                <a:spcPts val="0"/>
              </a:spcBef>
            </a:pPr>
            <a:r>
              <a:rPr lang="en-US" sz="1400"/>
              <a:t>775.283.7367</a:t>
            </a:r>
          </a:p>
          <a:p>
            <a:pPr>
              <a:spcBef>
                <a:spcPts val="0"/>
              </a:spcBef>
            </a:pPr>
            <a:r>
              <a:rPr lang="en-US" sz="1400" cap="none"/>
              <a:t>cmartinovich@carson.org</a:t>
            </a:r>
          </a:p>
        </p:txBody>
      </p:sp>
    </p:spTree>
    <p:extLst>
      <p:ext uri="{BB962C8B-B14F-4D97-AF65-F5344CB8AC3E}">
        <p14:creationId xmlns:p14="http://schemas.microsoft.com/office/powerpoint/2010/main" val="2638445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58DF7D-C2D0-4B03-A7A0-2F06B789E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26B711-3121-40B0-8377-A64F3DC00C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645C4D3D-ABBA-4B4E-93E5-01E343719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98DDD5E5-0097-4C6C-B266-5732EDA96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8952EF87-C74F-4D3F-9CAD-EEA1733C9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597643"/>
            <a:ext cx="3703320" cy="5792922"/>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A3C35C2-419B-4C83-AEF1-52EE51126D05}"/>
              </a:ext>
            </a:extLst>
          </p:cNvPr>
          <p:cNvSpPr>
            <a:spLocks noGrp="1"/>
          </p:cNvSpPr>
          <p:nvPr>
            <p:ph type="title"/>
          </p:nvPr>
        </p:nvSpPr>
        <p:spPr>
          <a:xfrm>
            <a:off x="771148" y="1037967"/>
            <a:ext cx="3054091" cy="4709131"/>
          </a:xfrm>
        </p:spPr>
        <p:txBody>
          <a:bodyPr anchor="ctr">
            <a:normAutofit/>
          </a:bodyPr>
          <a:lstStyle/>
          <a:p>
            <a:r>
              <a:rPr lang="en-US">
                <a:solidFill>
                  <a:srgbClr val="FFFEFF"/>
                </a:solidFill>
              </a:rPr>
              <a:t>Agenda</a:t>
            </a:r>
          </a:p>
        </p:txBody>
      </p:sp>
      <p:sp>
        <p:nvSpPr>
          <p:cNvPr id="3" name="Content Placeholder 2">
            <a:extLst>
              <a:ext uri="{FF2B5EF4-FFF2-40B4-BE49-F238E27FC236}">
                <a16:creationId xmlns:a16="http://schemas.microsoft.com/office/drawing/2014/main" id="{A6929B22-26AC-4E5A-95CA-4CABF442F8BB}"/>
              </a:ext>
            </a:extLst>
          </p:cNvPr>
          <p:cNvSpPr>
            <a:spLocks noGrp="1"/>
          </p:cNvSpPr>
          <p:nvPr>
            <p:ph idx="1"/>
          </p:nvPr>
        </p:nvSpPr>
        <p:spPr>
          <a:xfrm>
            <a:off x="4534935" y="1037968"/>
            <a:ext cx="6725899" cy="4820832"/>
          </a:xfrm>
        </p:spPr>
        <p:txBody>
          <a:bodyPr>
            <a:normAutofit/>
          </a:bodyPr>
          <a:lstStyle/>
          <a:p>
            <a:r>
              <a:rPr lang="en-US" dirty="0"/>
              <a:t>JAC Fares – Reestablishment and Possible Changes – Alex Cruz</a:t>
            </a:r>
          </a:p>
          <a:p>
            <a:r>
              <a:rPr lang="en-US" dirty="0"/>
              <a:t>East William Complete Street Project – Kelly Norman and Marquis Williams</a:t>
            </a:r>
          </a:p>
          <a:p>
            <a:r>
              <a:rPr lang="en-US" dirty="0"/>
              <a:t>Project Prioritization – Bryan Byrne</a:t>
            </a:r>
          </a:p>
          <a:p>
            <a:r>
              <a:rPr lang="en-US" dirty="0"/>
              <a:t>Safe Routes to School Projects – Scott Bohemier</a:t>
            </a:r>
          </a:p>
          <a:p>
            <a:r>
              <a:rPr lang="en-US" dirty="0"/>
              <a:t>Safe Streets 4 All Grant Opportunity – Rebecca Bustos</a:t>
            </a:r>
          </a:p>
          <a:p>
            <a:r>
              <a:rPr lang="en-US" dirty="0"/>
              <a:t>Local Funding Initiative – Chris Martinovich</a:t>
            </a:r>
          </a:p>
          <a:p>
            <a:r>
              <a:rPr lang="en-US" dirty="0"/>
              <a:t>Open discussion – All</a:t>
            </a:r>
          </a:p>
        </p:txBody>
      </p:sp>
    </p:spTree>
    <p:extLst>
      <p:ext uri="{BB962C8B-B14F-4D97-AF65-F5344CB8AC3E}">
        <p14:creationId xmlns:p14="http://schemas.microsoft.com/office/powerpoint/2010/main" val="178122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562972-3449-42D1-8185-B4BEFD52AB44}"/>
              </a:ext>
            </a:extLst>
          </p:cNvPr>
          <p:cNvSpPr>
            <a:spLocks noGrp="1"/>
          </p:cNvSpPr>
          <p:nvPr>
            <p:ph type="title"/>
          </p:nvPr>
        </p:nvSpPr>
        <p:spPr>
          <a:xfrm>
            <a:off x="672280" y="944752"/>
            <a:ext cx="3259016" cy="1026091"/>
          </a:xfrm>
        </p:spPr>
        <p:txBody>
          <a:bodyPr>
            <a:normAutofit/>
          </a:bodyPr>
          <a:lstStyle/>
          <a:p>
            <a:r>
              <a:rPr lang="en-US" dirty="0">
                <a:solidFill>
                  <a:schemeClr val="bg1">
                    <a:lumMod val="75000"/>
                    <a:lumOff val="25000"/>
                  </a:schemeClr>
                </a:solidFill>
              </a:rPr>
              <a:t>Jump Around Carson (</a:t>
            </a:r>
            <a:r>
              <a:rPr lang="en-US" dirty="0" err="1">
                <a:solidFill>
                  <a:schemeClr val="bg1">
                    <a:lumMod val="75000"/>
                    <a:lumOff val="25000"/>
                  </a:schemeClr>
                </a:solidFill>
              </a:rPr>
              <a:t>jac</a:t>
            </a:r>
            <a:r>
              <a:rPr lang="en-US" dirty="0">
                <a:solidFill>
                  <a:schemeClr val="bg1">
                    <a:lumMod val="75000"/>
                    <a:lumOff val="25000"/>
                  </a:schemeClr>
                </a:solidFill>
              </a:rPr>
              <a:t>)</a:t>
            </a:r>
          </a:p>
        </p:txBody>
      </p:sp>
      <p:sp>
        <p:nvSpPr>
          <p:cNvPr id="12" name="Rectangle 11">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5" name="Content Placeholder 4">
            <a:extLst>
              <a:ext uri="{FF2B5EF4-FFF2-40B4-BE49-F238E27FC236}">
                <a16:creationId xmlns:a16="http://schemas.microsoft.com/office/drawing/2014/main" id="{FC8888C5-37B4-42C5-B3A7-20531EB3A620}"/>
              </a:ext>
            </a:extLst>
          </p:cNvPr>
          <p:cNvSpPr>
            <a:spLocks noGrp="1"/>
          </p:cNvSpPr>
          <p:nvPr>
            <p:ph idx="1"/>
          </p:nvPr>
        </p:nvSpPr>
        <p:spPr>
          <a:xfrm>
            <a:off x="672280" y="2363398"/>
            <a:ext cx="4362126" cy="3527418"/>
          </a:xfrm>
        </p:spPr>
        <p:txBody>
          <a:bodyPr anchor="t">
            <a:normAutofit/>
          </a:bodyPr>
          <a:lstStyle/>
          <a:p>
            <a:r>
              <a:rPr lang="en-US" dirty="0">
                <a:solidFill>
                  <a:schemeClr val="bg1"/>
                </a:solidFill>
              </a:rPr>
              <a:t>Deployment of a new Contactless Payment system and Application</a:t>
            </a:r>
          </a:p>
          <a:p>
            <a:r>
              <a:rPr lang="en-US" dirty="0">
                <a:solidFill>
                  <a:schemeClr val="bg1"/>
                </a:solidFill>
              </a:rPr>
              <a:t>Free </a:t>
            </a:r>
            <a:r>
              <a:rPr lang="en-US" dirty="0" err="1">
                <a:solidFill>
                  <a:schemeClr val="bg1"/>
                </a:solidFill>
              </a:rPr>
              <a:t>WiFi</a:t>
            </a:r>
            <a:r>
              <a:rPr lang="en-US" dirty="0">
                <a:solidFill>
                  <a:schemeClr val="bg1"/>
                </a:solidFill>
              </a:rPr>
              <a:t> on each bus</a:t>
            </a:r>
          </a:p>
          <a:p>
            <a:r>
              <a:rPr lang="en-US" dirty="0">
                <a:solidFill>
                  <a:schemeClr val="bg1"/>
                </a:solidFill>
              </a:rPr>
              <a:t>Delivery of five new JAC buses – coming soon. </a:t>
            </a:r>
          </a:p>
          <a:p>
            <a:r>
              <a:rPr lang="en-US" dirty="0">
                <a:solidFill>
                  <a:schemeClr val="bg1"/>
                </a:solidFill>
              </a:rPr>
              <a:t>Other Future upgrades including</a:t>
            </a:r>
          </a:p>
          <a:p>
            <a:pPr lvl="1"/>
            <a:r>
              <a:rPr lang="en-US" dirty="0">
                <a:solidFill>
                  <a:schemeClr val="bg1"/>
                </a:solidFill>
              </a:rPr>
              <a:t>New Downtown Transit Center</a:t>
            </a:r>
          </a:p>
          <a:p>
            <a:pPr lvl="1"/>
            <a:r>
              <a:rPr lang="en-US" dirty="0">
                <a:solidFill>
                  <a:schemeClr val="bg1"/>
                </a:solidFill>
              </a:rPr>
              <a:t>Bus Stop shelter lighting</a:t>
            </a:r>
          </a:p>
          <a:p>
            <a:pPr lvl="1"/>
            <a:r>
              <a:rPr lang="en-US" dirty="0">
                <a:solidFill>
                  <a:schemeClr val="bg1"/>
                </a:solidFill>
              </a:rPr>
              <a:t>Possible route changes to serve more areas</a:t>
            </a:r>
          </a:p>
          <a:p>
            <a:pPr marL="629920" lvl="1" indent="-305435"/>
            <a:endParaRPr lang="en-US" dirty="0">
              <a:solidFill>
                <a:schemeClr val="bg1">
                  <a:lumMod val="75000"/>
                  <a:lumOff val="25000"/>
                </a:schemeClr>
              </a:solidFill>
            </a:endParaRPr>
          </a:p>
          <a:p>
            <a:pPr marL="629920" lvl="1" indent="-305435"/>
            <a:endParaRPr lang="en-US" dirty="0">
              <a:solidFill>
                <a:schemeClr val="bg1">
                  <a:lumMod val="75000"/>
                  <a:lumOff val="25000"/>
                </a:schemeClr>
              </a:solidFill>
            </a:endParaRPr>
          </a:p>
        </p:txBody>
      </p:sp>
      <p:pic>
        <p:nvPicPr>
          <p:cNvPr id="4" name="Picture 5">
            <a:extLst>
              <a:ext uri="{FF2B5EF4-FFF2-40B4-BE49-F238E27FC236}">
                <a16:creationId xmlns:a16="http://schemas.microsoft.com/office/drawing/2014/main" id="{1DD94D89-C439-450A-BB7A-7B6478664B29}"/>
              </a:ext>
            </a:extLst>
          </p:cNvPr>
          <p:cNvPicPr>
            <a:picLocks noChangeAspect="1"/>
          </p:cNvPicPr>
          <p:nvPr/>
        </p:nvPicPr>
        <p:blipFill rotWithShape="1">
          <a:blip r:embed="rId2"/>
          <a:srcRect l="7898" r="5750" b="1"/>
          <a:stretch/>
        </p:blipFill>
        <p:spPr>
          <a:xfrm>
            <a:off x="5261668" y="743243"/>
            <a:ext cx="6435300" cy="4965100"/>
          </a:xfrm>
          <a:prstGeom prst="rect">
            <a:avLst/>
          </a:prstGeom>
          <a:ln w="28575">
            <a:solidFill>
              <a:schemeClr val="accent1">
                <a:lumMod val="75000"/>
              </a:schemeClr>
            </a:solidFill>
          </a:ln>
        </p:spPr>
      </p:pic>
    </p:spTree>
    <p:extLst>
      <p:ext uri="{BB962C8B-B14F-4D97-AF65-F5344CB8AC3E}">
        <p14:creationId xmlns:p14="http://schemas.microsoft.com/office/powerpoint/2010/main" val="2369176360"/>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875149D-F692-45DA-8324-D5E0193D5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47C20B-7D22-4C80-8BAC-4709BB4B9EA3}"/>
              </a:ext>
            </a:extLst>
          </p:cNvPr>
          <p:cNvSpPr>
            <a:spLocks noGrp="1"/>
          </p:cNvSpPr>
          <p:nvPr>
            <p:ph type="title"/>
          </p:nvPr>
        </p:nvSpPr>
        <p:spPr>
          <a:xfrm>
            <a:off x="446534" y="2300805"/>
            <a:ext cx="2669528" cy="2256390"/>
          </a:xfrm>
        </p:spPr>
        <p:txBody>
          <a:bodyPr anchor="ctr">
            <a:normAutofit/>
          </a:bodyPr>
          <a:lstStyle/>
          <a:p>
            <a:r>
              <a:rPr lang="en-US" dirty="0"/>
              <a:t>JAC – Possible Fare Changes</a:t>
            </a:r>
          </a:p>
        </p:txBody>
      </p:sp>
      <p:sp>
        <p:nvSpPr>
          <p:cNvPr id="13" name="Rectangle 12">
            <a:extLst>
              <a:ext uri="{FF2B5EF4-FFF2-40B4-BE49-F238E27FC236}">
                <a16:creationId xmlns:a16="http://schemas.microsoft.com/office/drawing/2014/main" id="{C0B19935-C760-4698-9DD1-973C8A428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08990612-E008-4F02-AEBB-B140BE753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A310A41F-3A14-4150-B6CF-0A577DDDE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12" name="Table 11">
            <a:extLst>
              <a:ext uri="{FF2B5EF4-FFF2-40B4-BE49-F238E27FC236}">
                <a16:creationId xmlns:a16="http://schemas.microsoft.com/office/drawing/2014/main" id="{B58021B1-38D1-4716-BC06-45C6EA38BFCA}"/>
              </a:ext>
            </a:extLst>
          </p:cNvPr>
          <p:cNvGraphicFramePr>
            <a:graphicFrameLocks noGrp="1"/>
          </p:cNvGraphicFramePr>
          <p:nvPr>
            <p:extLst>
              <p:ext uri="{D42A27DB-BD31-4B8C-83A1-F6EECF244321}">
                <p14:modId xmlns:p14="http://schemas.microsoft.com/office/powerpoint/2010/main" val="250741900"/>
              </p:ext>
            </p:extLst>
          </p:nvPr>
        </p:nvGraphicFramePr>
        <p:xfrm>
          <a:off x="3266983" y="727858"/>
          <a:ext cx="8478483" cy="4849489"/>
        </p:xfrm>
        <a:graphic>
          <a:graphicData uri="http://schemas.openxmlformats.org/drawingml/2006/table">
            <a:tbl>
              <a:tblPr firstRow="1" firstCol="1" bandRow="1">
                <a:tableStyleId>{5202B0CA-FC54-4496-8BCA-5EF66A818D29}</a:tableStyleId>
              </a:tblPr>
              <a:tblGrid>
                <a:gridCol w="4910209">
                  <a:extLst>
                    <a:ext uri="{9D8B030D-6E8A-4147-A177-3AD203B41FA5}">
                      <a16:colId xmlns:a16="http://schemas.microsoft.com/office/drawing/2014/main" val="595391434"/>
                    </a:ext>
                  </a:extLst>
                </a:gridCol>
                <a:gridCol w="1848724">
                  <a:extLst>
                    <a:ext uri="{9D8B030D-6E8A-4147-A177-3AD203B41FA5}">
                      <a16:colId xmlns:a16="http://schemas.microsoft.com/office/drawing/2014/main" val="1967977403"/>
                    </a:ext>
                  </a:extLst>
                </a:gridCol>
                <a:gridCol w="1719550">
                  <a:extLst>
                    <a:ext uri="{9D8B030D-6E8A-4147-A177-3AD203B41FA5}">
                      <a16:colId xmlns:a16="http://schemas.microsoft.com/office/drawing/2014/main" val="2867089538"/>
                    </a:ext>
                  </a:extLst>
                </a:gridCol>
              </a:tblGrid>
              <a:tr h="300973">
                <a:tc>
                  <a:txBody>
                    <a:bodyPr/>
                    <a:lstStyle/>
                    <a:p>
                      <a:pPr marL="0" marR="0" algn="just">
                        <a:lnSpc>
                          <a:spcPct val="115000"/>
                        </a:lnSpc>
                        <a:spcBef>
                          <a:spcPts val="0"/>
                        </a:spcBef>
                        <a:spcAft>
                          <a:spcPts val="0"/>
                        </a:spcAft>
                      </a:pPr>
                      <a:r>
                        <a:rPr lang="en-US" sz="2000" dirty="0">
                          <a:solidFill>
                            <a:schemeClr val="bg1"/>
                          </a:solidFill>
                          <a:effectLst/>
                          <a:latin typeface="Arial" panose="020B0604020202020204" pitchFamily="34" charset="0"/>
                          <a:cs typeface="Arial" panose="020B0604020202020204" pitchFamily="34" charset="0"/>
                        </a:rPr>
                        <a:t>JAC Fixed Route</a:t>
                      </a:r>
                      <a:endParaRPr lang="en-US" sz="2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lumMod val="50000"/>
                      </a:schemeClr>
                    </a:solidFill>
                  </a:tcPr>
                </a:tc>
                <a:tc>
                  <a:txBody>
                    <a:bodyPr/>
                    <a:lstStyle/>
                    <a:p>
                      <a:pPr marL="0" marR="0" algn="ctr">
                        <a:lnSpc>
                          <a:spcPct val="115000"/>
                        </a:lnSpc>
                        <a:spcBef>
                          <a:spcPts val="0"/>
                        </a:spcBef>
                        <a:spcAft>
                          <a:spcPts val="0"/>
                        </a:spcAft>
                      </a:pPr>
                      <a:r>
                        <a:rPr lang="en-US" sz="2000" dirty="0">
                          <a:effectLst/>
                          <a:latin typeface="Arial" panose="020B0604020202020204" pitchFamily="34" charset="0"/>
                          <a:cs typeface="Arial" panose="020B0604020202020204" pitchFamily="34" charset="0"/>
                        </a:rPr>
                        <a:t>Current Fare</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lumMod val="50000"/>
                      </a:schemeClr>
                    </a:solidFill>
                  </a:tcPr>
                </a:tc>
                <a:tc>
                  <a:txBody>
                    <a:bodyPr/>
                    <a:lstStyle/>
                    <a:p>
                      <a:pPr marL="0" marR="0" algn="ctr">
                        <a:lnSpc>
                          <a:spcPct val="115000"/>
                        </a:lnSpc>
                        <a:spcBef>
                          <a:spcPts val="0"/>
                        </a:spcBef>
                        <a:spcAft>
                          <a:spcPts val="0"/>
                        </a:spcAft>
                      </a:pPr>
                      <a:r>
                        <a:rPr lang="en-US" sz="2000" dirty="0">
                          <a:effectLst/>
                          <a:latin typeface="Arial" panose="020B0604020202020204" pitchFamily="34" charset="0"/>
                          <a:ea typeface="Calibri" panose="020F0502020204030204" pitchFamily="34" charset="0"/>
                          <a:cs typeface="Arial" panose="020B0604020202020204" pitchFamily="34" charset="0"/>
                        </a:rPr>
                        <a:t>New Fares</a:t>
                      </a: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lumMod val="50000"/>
                      </a:schemeClr>
                    </a:solidFill>
                  </a:tcPr>
                </a:tc>
                <a:extLst>
                  <a:ext uri="{0D108BD9-81ED-4DB2-BD59-A6C34878D82A}">
                    <a16:rowId xmlns:a16="http://schemas.microsoft.com/office/drawing/2014/main" val="3931831270"/>
                  </a:ext>
                </a:extLst>
              </a:tr>
              <a:tr h="384925">
                <a:tc>
                  <a:txBody>
                    <a:bodyPr/>
                    <a:lstStyle/>
                    <a:p>
                      <a:pPr marL="0" marR="0" algn="just">
                        <a:lnSpc>
                          <a:spcPct val="115000"/>
                        </a:lnSpc>
                        <a:spcBef>
                          <a:spcPts val="0"/>
                        </a:spcBef>
                        <a:spcAft>
                          <a:spcPts val="0"/>
                        </a:spcAft>
                      </a:pPr>
                      <a:r>
                        <a:rPr lang="en-US" sz="1600" b="0" dirty="0">
                          <a:solidFill>
                            <a:sysClr val="windowText" lastClr="000000"/>
                          </a:solidFill>
                          <a:effectLst/>
                          <a:latin typeface="Arial" panose="020B0604020202020204" pitchFamily="34" charset="0"/>
                          <a:cs typeface="Arial" panose="020B0604020202020204" pitchFamily="34" charset="0"/>
                        </a:rPr>
                        <a:t>Standard Adult One-Way </a:t>
                      </a:r>
                      <a:endParaRPr lang="en-US" sz="1600" b="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algn="ctr">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 $1.00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just" fontAlgn="b"/>
                      <a:r>
                        <a:rPr lang="en-US" sz="1600" b="1" u="none" strike="noStrike" dirty="0">
                          <a:effectLst/>
                          <a:latin typeface="Arial" panose="020B0604020202020204" pitchFamily="34" charset="0"/>
                          <a:cs typeface="Arial" panose="020B0604020202020204" pitchFamily="34" charset="0"/>
                        </a:rPr>
                        <a:t>             $1.50 </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660410368"/>
                  </a:ext>
                </a:extLst>
              </a:tr>
              <a:tr h="411122">
                <a:tc>
                  <a:txBody>
                    <a:bodyPr/>
                    <a:lstStyle/>
                    <a:p>
                      <a:pPr marL="0" marR="0" algn="just">
                        <a:lnSpc>
                          <a:spcPct val="115000"/>
                        </a:lnSpc>
                        <a:spcBef>
                          <a:spcPts val="0"/>
                        </a:spcBef>
                        <a:spcAft>
                          <a:spcPts val="0"/>
                        </a:spcAft>
                      </a:pPr>
                      <a:r>
                        <a:rPr lang="en-US" sz="1600" b="0" dirty="0">
                          <a:solidFill>
                            <a:sysClr val="windowText" lastClr="000000"/>
                          </a:solidFill>
                          <a:effectLst/>
                          <a:latin typeface="Arial" panose="020B0604020202020204" pitchFamily="34" charset="0"/>
                          <a:cs typeface="Arial" panose="020B0604020202020204" pitchFamily="34" charset="0"/>
                        </a:rPr>
                        <a:t>Reduced Senior/ Military/Youth/Disabled One-Way</a:t>
                      </a:r>
                      <a:endParaRPr lang="en-US" sz="1600" b="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algn="ctr">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 $0.50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just" fontAlgn="b"/>
                      <a:r>
                        <a:rPr lang="en-US" sz="1600" b="1" u="none" strike="noStrike" dirty="0">
                          <a:effectLst/>
                          <a:latin typeface="Arial" panose="020B0604020202020204" pitchFamily="34" charset="0"/>
                          <a:cs typeface="Arial" panose="020B0604020202020204" pitchFamily="34" charset="0"/>
                        </a:rPr>
                        <a:t>             $0.75 </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58183716"/>
                  </a:ext>
                </a:extLst>
              </a:tr>
              <a:tr h="413051">
                <a:tc>
                  <a:txBody>
                    <a:bodyPr/>
                    <a:lstStyle/>
                    <a:p>
                      <a:pPr marL="0" marR="0" algn="just">
                        <a:lnSpc>
                          <a:spcPct val="115000"/>
                        </a:lnSpc>
                        <a:spcBef>
                          <a:spcPts val="0"/>
                        </a:spcBef>
                        <a:spcAft>
                          <a:spcPts val="0"/>
                        </a:spcAft>
                      </a:pPr>
                      <a:r>
                        <a:rPr lang="en-US" sz="1600" b="0" dirty="0">
                          <a:solidFill>
                            <a:sysClr val="windowText" lastClr="000000"/>
                          </a:solidFill>
                          <a:effectLst/>
                          <a:latin typeface="Arial" panose="020B0604020202020204" pitchFamily="34" charset="0"/>
                          <a:cs typeface="Arial" panose="020B0604020202020204" pitchFamily="34" charset="0"/>
                        </a:rPr>
                        <a:t>Monthly Pass Standard</a:t>
                      </a:r>
                      <a:endParaRPr lang="en-US" sz="1600" b="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algn="ctr">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$25.00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just" fontAlgn="b"/>
                      <a:r>
                        <a:rPr lang="en-US" sz="1600" b="1" u="none" strike="noStrike" dirty="0">
                          <a:effectLst/>
                          <a:latin typeface="Arial" panose="020B0604020202020204" pitchFamily="34" charset="0"/>
                          <a:cs typeface="Arial" panose="020B0604020202020204" pitchFamily="34" charset="0"/>
                        </a:rPr>
                        <a:t>            $40.00 </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805044462"/>
                  </a:ext>
                </a:extLst>
              </a:tr>
              <a:tr h="397304">
                <a:tc>
                  <a:txBody>
                    <a:bodyPr/>
                    <a:lstStyle/>
                    <a:p>
                      <a:pPr marL="0" marR="0" algn="just">
                        <a:lnSpc>
                          <a:spcPct val="115000"/>
                        </a:lnSpc>
                        <a:spcBef>
                          <a:spcPts val="0"/>
                        </a:spcBef>
                        <a:spcAft>
                          <a:spcPts val="0"/>
                        </a:spcAft>
                      </a:pPr>
                      <a:r>
                        <a:rPr lang="en-US" sz="1600" b="0" dirty="0">
                          <a:solidFill>
                            <a:sysClr val="windowText" lastClr="000000"/>
                          </a:solidFill>
                          <a:effectLst/>
                          <a:latin typeface="Arial" panose="020B0604020202020204" pitchFamily="34" charset="0"/>
                          <a:cs typeface="Arial" panose="020B0604020202020204" pitchFamily="34" charset="0"/>
                        </a:rPr>
                        <a:t>Monthly Pass Reduced</a:t>
                      </a:r>
                      <a:endParaRPr lang="en-US" sz="1600" b="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algn="ctr">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$12.50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just" fontAlgn="b"/>
                      <a:r>
                        <a:rPr lang="en-US" sz="1600" b="1" u="none" strike="noStrike" dirty="0">
                          <a:effectLst/>
                          <a:latin typeface="Arial" panose="020B0604020202020204" pitchFamily="34" charset="0"/>
                          <a:cs typeface="Arial" panose="020B0604020202020204" pitchFamily="34" charset="0"/>
                        </a:rPr>
                        <a:t>            $20.00 </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431575926"/>
                  </a:ext>
                </a:extLst>
              </a:tr>
              <a:tr h="364778">
                <a:tc>
                  <a:txBody>
                    <a:bodyPr/>
                    <a:lstStyle/>
                    <a:p>
                      <a:pPr marL="0" marR="0" algn="just">
                        <a:lnSpc>
                          <a:spcPct val="115000"/>
                        </a:lnSpc>
                        <a:spcBef>
                          <a:spcPts val="0"/>
                        </a:spcBef>
                        <a:spcAft>
                          <a:spcPts val="0"/>
                        </a:spcAft>
                      </a:pPr>
                      <a:r>
                        <a:rPr lang="en-US" sz="1600" b="0" dirty="0">
                          <a:solidFill>
                            <a:sysClr val="windowText" lastClr="000000"/>
                          </a:solidFill>
                          <a:effectLst/>
                          <a:latin typeface="Arial" panose="020B0604020202020204" pitchFamily="34" charset="0"/>
                          <a:cs typeface="Arial" panose="020B0604020202020204" pitchFamily="34" charset="0"/>
                        </a:rPr>
                        <a:t>10-Ride Pass Standard</a:t>
                      </a:r>
                      <a:endParaRPr lang="en-US" sz="1600" b="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algn="ctr">
                        <a:lnSpc>
                          <a:spcPct val="115000"/>
                        </a:lnSpc>
                        <a:spcBef>
                          <a:spcPts val="0"/>
                        </a:spcBef>
                        <a:spcAft>
                          <a:spcPts val="0"/>
                        </a:spcAft>
                      </a:pPr>
                      <a:r>
                        <a:rPr lang="en-US" sz="1600">
                          <a:effectLst/>
                          <a:latin typeface="Arial" panose="020B0604020202020204" pitchFamily="34" charset="0"/>
                          <a:cs typeface="Arial" panose="020B0604020202020204" pitchFamily="34" charset="0"/>
                        </a:rPr>
                        <a:t>$8.00</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algn="ctr">
                        <a:lnSpc>
                          <a:spcPct val="115000"/>
                        </a:lnSpc>
                        <a:spcBef>
                          <a:spcPts val="0"/>
                        </a:spcBef>
                        <a:spcAft>
                          <a:spcPts val="0"/>
                        </a:spcAft>
                      </a:pPr>
                      <a:r>
                        <a:rPr lang="en-US" sz="1600" b="1" dirty="0">
                          <a:effectLst/>
                          <a:latin typeface="Arial" panose="020B0604020202020204" pitchFamily="34" charset="0"/>
                          <a:ea typeface="Calibri" panose="020F0502020204030204" pitchFamily="34" charset="0"/>
                          <a:cs typeface="Arial" panose="020B0604020202020204" pitchFamily="34" charset="0"/>
                        </a:rPr>
                        <a:t> Removed</a:t>
                      </a: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823480347"/>
                  </a:ext>
                </a:extLst>
              </a:tr>
              <a:tr h="374198">
                <a:tc>
                  <a:txBody>
                    <a:bodyPr/>
                    <a:lstStyle/>
                    <a:p>
                      <a:pPr marL="0" marR="0" algn="just">
                        <a:lnSpc>
                          <a:spcPct val="115000"/>
                        </a:lnSpc>
                        <a:spcBef>
                          <a:spcPts val="0"/>
                        </a:spcBef>
                        <a:spcAft>
                          <a:spcPts val="0"/>
                        </a:spcAft>
                      </a:pPr>
                      <a:r>
                        <a:rPr lang="en-US" sz="1600" b="0" dirty="0">
                          <a:solidFill>
                            <a:sysClr val="windowText" lastClr="000000"/>
                          </a:solidFill>
                          <a:effectLst/>
                          <a:latin typeface="Arial" panose="020B0604020202020204" pitchFamily="34" charset="0"/>
                          <a:cs typeface="Arial" panose="020B0604020202020204" pitchFamily="34" charset="0"/>
                        </a:rPr>
                        <a:t>10 Ride Pass Reduced</a:t>
                      </a:r>
                      <a:endParaRPr lang="en-US" sz="1600" b="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algn="ctr">
                        <a:lnSpc>
                          <a:spcPct val="115000"/>
                        </a:lnSpc>
                        <a:spcBef>
                          <a:spcPts val="0"/>
                        </a:spcBef>
                        <a:spcAft>
                          <a:spcPts val="0"/>
                        </a:spcAft>
                      </a:pPr>
                      <a:r>
                        <a:rPr lang="en-US" sz="1600">
                          <a:effectLst/>
                          <a:latin typeface="Arial" panose="020B0604020202020204" pitchFamily="34" charset="0"/>
                          <a:cs typeface="Arial" panose="020B0604020202020204" pitchFamily="34" charset="0"/>
                        </a:rPr>
                        <a:t>$4.00</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algn="ctr">
                        <a:lnSpc>
                          <a:spcPct val="115000"/>
                        </a:lnSpc>
                        <a:spcBef>
                          <a:spcPts val="0"/>
                        </a:spcBef>
                        <a:spcAft>
                          <a:spcPts val="0"/>
                        </a:spcAft>
                      </a:pPr>
                      <a:r>
                        <a:rPr lang="en-US" sz="1600" b="1" dirty="0">
                          <a:effectLst/>
                          <a:latin typeface="Arial" panose="020B0604020202020204" pitchFamily="34" charset="0"/>
                          <a:ea typeface="Calibri" panose="020F0502020204030204" pitchFamily="34" charset="0"/>
                          <a:cs typeface="Arial" panose="020B0604020202020204" pitchFamily="34" charset="0"/>
                        </a:rPr>
                        <a:t> Removed</a:t>
                      </a: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85709846"/>
                  </a:ext>
                </a:extLst>
              </a:tr>
              <a:tr h="394283">
                <a:tc>
                  <a:txBody>
                    <a:bodyPr/>
                    <a:lstStyle/>
                    <a:p>
                      <a:pPr marL="0" marR="0" algn="just">
                        <a:lnSpc>
                          <a:spcPct val="115000"/>
                        </a:lnSpc>
                        <a:spcBef>
                          <a:spcPts val="0"/>
                        </a:spcBef>
                        <a:spcAft>
                          <a:spcPts val="0"/>
                        </a:spcAft>
                      </a:pPr>
                      <a:r>
                        <a:rPr lang="en-US" sz="1600" b="0" dirty="0">
                          <a:solidFill>
                            <a:sysClr val="windowText" lastClr="000000"/>
                          </a:solidFill>
                          <a:effectLst/>
                          <a:latin typeface="Arial" panose="020B0604020202020204" pitchFamily="34" charset="0"/>
                          <a:cs typeface="Arial" panose="020B0604020202020204" pitchFamily="34" charset="0"/>
                        </a:rPr>
                        <a:t>Children Under 4 &amp; Transfers</a:t>
                      </a:r>
                      <a:endParaRPr lang="en-US" sz="1600" b="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algn="ctr">
                        <a:lnSpc>
                          <a:spcPct val="115000"/>
                        </a:lnSpc>
                        <a:spcBef>
                          <a:spcPts val="0"/>
                        </a:spcBef>
                        <a:spcAft>
                          <a:spcPts val="0"/>
                        </a:spcAft>
                      </a:pPr>
                      <a:r>
                        <a:rPr lang="en-US" sz="1600">
                          <a:effectLst/>
                          <a:latin typeface="Arial" panose="020B0604020202020204" pitchFamily="34" charset="0"/>
                          <a:cs typeface="Arial" panose="020B0604020202020204" pitchFamily="34" charset="0"/>
                        </a:rPr>
                        <a:t>Free</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algn="ctr">
                        <a:lnSpc>
                          <a:spcPct val="115000"/>
                        </a:lnSpc>
                        <a:spcBef>
                          <a:spcPts val="0"/>
                        </a:spcBef>
                        <a:spcAft>
                          <a:spcPts val="0"/>
                        </a:spcAft>
                      </a:pPr>
                      <a:r>
                        <a:rPr lang="en-US" sz="1600" b="1" dirty="0">
                          <a:effectLst/>
                          <a:latin typeface="Arial" panose="020B0604020202020204" pitchFamily="34" charset="0"/>
                          <a:ea typeface="Calibri" panose="020F0502020204030204" pitchFamily="34" charset="0"/>
                          <a:cs typeface="Arial" panose="020B0604020202020204" pitchFamily="34" charset="0"/>
                        </a:rPr>
                        <a:t>Free</a:t>
                      </a: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36814020"/>
                  </a:ext>
                </a:extLst>
              </a:tr>
              <a:tr h="300973">
                <a:tc>
                  <a:txBody>
                    <a:bodyPr/>
                    <a:lstStyle/>
                    <a:p>
                      <a:pPr marL="0" marR="0" algn="just">
                        <a:lnSpc>
                          <a:spcPct val="115000"/>
                        </a:lnSpc>
                        <a:spcBef>
                          <a:spcPts val="0"/>
                        </a:spcBef>
                        <a:spcAft>
                          <a:spcPts val="0"/>
                        </a:spcAft>
                      </a:pPr>
                      <a:r>
                        <a:rPr lang="en-US" sz="1800" dirty="0">
                          <a:solidFill>
                            <a:schemeClr val="bg1"/>
                          </a:solidFill>
                          <a:effectLst/>
                          <a:latin typeface="Arial" panose="020B0604020202020204" pitchFamily="34" charset="0"/>
                          <a:cs typeface="Arial" panose="020B0604020202020204" pitchFamily="34" charset="0"/>
                        </a:rPr>
                        <a:t>JAC Assist</a:t>
                      </a:r>
                      <a:endParaRPr lang="en-US" sz="1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chemeClr val="accent5">
                        <a:lumMod val="50000"/>
                      </a:schemeClr>
                    </a:solidFill>
                  </a:tcPr>
                </a:tc>
                <a:tc>
                  <a:txBody>
                    <a:bodyPr/>
                    <a:lstStyle/>
                    <a:p>
                      <a:pPr marL="0" marR="0" algn="ctr">
                        <a:lnSpc>
                          <a:spcPct val="115000"/>
                        </a:lnSpc>
                        <a:spcBef>
                          <a:spcPts val="0"/>
                        </a:spcBef>
                        <a:spcAft>
                          <a:spcPts val="0"/>
                        </a:spcAft>
                      </a:pPr>
                      <a:r>
                        <a:rPr lang="en-US" sz="1800" dirty="0">
                          <a:effectLst/>
                          <a:latin typeface="Arial" panose="020B0604020202020204" pitchFamily="34" charset="0"/>
                          <a:cs typeface="Arial" panose="020B0604020202020204" pitchFamily="34" charset="0"/>
                        </a:rPr>
                        <a:t> </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chemeClr val="accent5">
                        <a:lumMod val="50000"/>
                      </a:schemeClr>
                    </a:solidFill>
                  </a:tcPr>
                </a:tc>
                <a:tc>
                  <a:txBody>
                    <a:bodyPr/>
                    <a:lstStyle/>
                    <a:p>
                      <a:pPr marL="0" marR="0" algn="ctr">
                        <a:lnSpc>
                          <a:spcPct val="115000"/>
                        </a:lnSpc>
                        <a:spcBef>
                          <a:spcPts val="0"/>
                        </a:spcBef>
                        <a:spcAft>
                          <a:spcPts val="0"/>
                        </a:spcAft>
                      </a:pPr>
                      <a:endParaRPr lang="en-US"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50000"/>
                      </a:schemeClr>
                    </a:solidFill>
                  </a:tcPr>
                </a:tc>
                <a:extLst>
                  <a:ext uri="{0D108BD9-81ED-4DB2-BD59-A6C34878D82A}">
                    <a16:rowId xmlns:a16="http://schemas.microsoft.com/office/drawing/2014/main" val="266373746"/>
                  </a:ext>
                </a:extLst>
              </a:tr>
              <a:tr h="360512">
                <a:tc>
                  <a:txBody>
                    <a:bodyPr/>
                    <a:lstStyle/>
                    <a:p>
                      <a:pPr marL="0" marR="0" algn="just">
                        <a:lnSpc>
                          <a:spcPct val="115000"/>
                        </a:lnSpc>
                        <a:spcBef>
                          <a:spcPts val="0"/>
                        </a:spcBef>
                        <a:spcAft>
                          <a:spcPts val="0"/>
                        </a:spcAft>
                      </a:pPr>
                      <a:r>
                        <a:rPr lang="en-US" sz="1600" b="0" dirty="0">
                          <a:solidFill>
                            <a:sysClr val="windowText" lastClr="000000"/>
                          </a:solidFill>
                          <a:effectLst/>
                          <a:latin typeface="Arial" panose="020B0604020202020204" pitchFamily="34" charset="0"/>
                          <a:cs typeface="Arial" panose="020B0604020202020204" pitchFamily="34" charset="0"/>
                        </a:rPr>
                        <a:t>One-Way Trip within ¾ mile of fixed route</a:t>
                      </a:r>
                      <a:endParaRPr lang="en-US" sz="1600" b="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algn="ctr">
                        <a:lnSpc>
                          <a:spcPct val="115000"/>
                        </a:lnSpc>
                        <a:spcBef>
                          <a:spcPts val="0"/>
                        </a:spcBef>
                        <a:spcAft>
                          <a:spcPts val="0"/>
                        </a:spcAft>
                      </a:pPr>
                      <a:r>
                        <a:rPr lang="en-US" sz="1600">
                          <a:effectLst/>
                          <a:latin typeface="Arial" panose="020B0604020202020204" pitchFamily="34" charset="0"/>
                          <a:cs typeface="Arial" panose="020B0604020202020204" pitchFamily="34" charset="0"/>
                        </a:rPr>
                        <a:t>$2.00</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algn="ctr">
                        <a:lnSpc>
                          <a:spcPct val="115000"/>
                        </a:lnSpc>
                        <a:spcBef>
                          <a:spcPts val="0"/>
                        </a:spcBef>
                        <a:spcAft>
                          <a:spcPts val="0"/>
                        </a:spcAft>
                      </a:pPr>
                      <a:r>
                        <a:rPr lang="en-US" sz="1600" b="1" dirty="0">
                          <a:effectLst/>
                          <a:latin typeface="Arial" panose="020B0604020202020204" pitchFamily="34" charset="0"/>
                          <a:ea typeface="Calibri" panose="020F0502020204030204" pitchFamily="34" charset="0"/>
                          <a:cs typeface="Arial" panose="020B0604020202020204" pitchFamily="34" charset="0"/>
                        </a:rPr>
                        <a:t> $3.00</a:t>
                      </a: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937911441"/>
                  </a:ext>
                </a:extLst>
              </a:tr>
              <a:tr h="386710">
                <a:tc>
                  <a:txBody>
                    <a:bodyPr/>
                    <a:lstStyle/>
                    <a:p>
                      <a:pPr marL="0" marR="0" algn="just">
                        <a:lnSpc>
                          <a:spcPct val="115000"/>
                        </a:lnSpc>
                        <a:spcBef>
                          <a:spcPts val="0"/>
                        </a:spcBef>
                        <a:spcAft>
                          <a:spcPts val="0"/>
                        </a:spcAft>
                      </a:pPr>
                      <a:r>
                        <a:rPr lang="en-US" sz="1600" b="0" dirty="0">
                          <a:solidFill>
                            <a:sysClr val="windowText" lastClr="000000"/>
                          </a:solidFill>
                          <a:effectLst/>
                          <a:latin typeface="Arial" panose="020B0604020202020204" pitchFamily="34" charset="0"/>
                          <a:cs typeface="Arial" panose="020B0604020202020204" pitchFamily="34" charset="0"/>
                        </a:rPr>
                        <a:t>One-Way Trip between ¾ and 1 mile of fixed route</a:t>
                      </a:r>
                      <a:endParaRPr lang="en-US" sz="1600" b="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algn="ctr">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$4.00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algn="ctr">
                        <a:lnSpc>
                          <a:spcPct val="115000"/>
                        </a:lnSpc>
                        <a:spcBef>
                          <a:spcPts val="0"/>
                        </a:spcBef>
                        <a:spcAft>
                          <a:spcPts val="0"/>
                        </a:spcAft>
                      </a:pPr>
                      <a:r>
                        <a:rPr lang="en-US" sz="1600" b="1" dirty="0">
                          <a:effectLst/>
                          <a:latin typeface="Arial" panose="020B0604020202020204" pitchFamily="34" charset="0"/>
                          <a:ea typeface="Calibri" panose="020F0502020204030204" pitchFamily="34" charset="0"/>
                          <a:cs typeface="Arial" panose="020B0604020202020204" pitchFamily="34" charset="0"/>
                        </a:rPr>
                        <a:t> $6.00</a:t>
                      </a: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86915761"/>
                  </a:ext>
                </a:extLst>
              </a:tr>
              <a:tr h="386710">
                <a:tc>
                  <a:txBody>
                    <a:bodyPr/>
                    <a:lstStyle/>
                    <a:p>
                      <a:pPr marL="0" marR="0" lvl="0" indent="0" algn="just" defTabSz="457200" rtl="0" eaLnBrk="1" fontAlgn="auto" latinLnBrk="0" hangingPunct="1">
                        <a:lnSpc>
                          <a:spcPct val="115000"/>
                        </a:lnSpc>
                        <a:spcBef>
                          <a:spcPts val="0"/>
                        </a:spcBef>
                        <a:spcAft>
                          <a:spcPts val="0"/>
                        </a:spcAft>
                        <a:buClrTx/>
                        <a:buSzTx/>
                        <a:buFontTx/>
                        <a:buNone/>
                        <a:tabLst/>
                        <a:defRPr/>
                      </a:pPr>
                      <a:r>
                        <a:rPr lang="en-US" sz="1600" b="0" i="0" u="none" strike="noStrike" dirty="0">
                          <a:solidFill>
                            <a:srgbClr val="000000"/>
                          </a:solidFill>
                          <a:effectLst/>
                          <a:latin typeface="Arial" panose="020B0604020202020204" pitchFamily="34" charset="0"/>
                          <a:cs typeface="Arial" panose="020B0604020202020204" pitchFamily="34" charset="0"/>
                        </a:rPr>
                        <a:t> JAC Assist Monthly</a:t>
                      </a:r>
                      <a:endParaRPr lang="en-US" sz="1600" b="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algn="ctr">
                        <a:lnSpc>
                          <a:spcPct val="115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NA</a:t>
                      </a: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algn="ctr">
                        <a:lnSpc>
                          <a:spcPct val="115000"/>
                        </a:lnSpc>
                        <a:spcBef>
                          <a:spcPts val="0"/>
                        </a:spcBef>
                        <a:spcAft>
                          <a:spcPts val="0"/>
                        </a:spcAft>
                      </a:pPr>
                      <a:r>
                        <a:rPr lang="en-US" sz="1600" b="1" dirty="0">
                          <a:effectLst/>
                          <a:latin typeface="Arial" panose="020B0604020202020204" pitchFamily="34" charset="0"/>
                          <a:ea typeface="Calibri" panose="020F0502020204030204" pitchFamily="34" charset="0"/>
                          <a:cs typeface="Arial" panose="020B0604020202020204" pitchFamily="34" charset="0"/>
                        </a:rPr>
                        <a:t>$60.00</a:t>
                      </a: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201739006"/>
                  </a:ext>
                </a:extLst>
              </a:tr>
              <a:tr h="354184">
                <a:tc>
                  <a:txBody>
                    <a:bodyPr/>
                    <a:lstStyle/>
                    <a:p>
                      <a:pPr marL="0" marR="0" algn="just">
                        <a:lnSpc>
                          <a:spcPct val="115000"/>
                        </a:lnSpc>
                        <a:spcBef>
                          <a:spcPts val="0"/>
                        </a:spcBef>
                        <a:spcAft>
                          <a:spcPts val="0"/>
                        </a:spcAft>
                      </a:pPr>
                      <a:r>
                        <a:rPr lang="en-US" sz="1600" b="0" dirty="0">
                          <a:solidFill>
                            <a:sysClr val="windowText" lastClr="000000"/>
                          </a:solidFill>
                          <a:effectLst/>
                          <a:latin typeface="Arial" panose="020B0604020202020204" pitchFamily="34" charset="0"/>
                          <a:cs typeface="Arial" panose="020B0604020202020204" pitchFamily="34" charset="0"/>
                        </a:rPr>
                        <a:t>Personal Care Attendants </a:t>
                      </a:r>
                      <a:endParaRPr lang="en-US" sz="1600" b="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Free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effectLst/>
                          <a:latin typeface="Arial" panose="020B0604020202020204" pitchFamily="34" charset="0"/>
                          <a:ea typeface="Calibri" panose="020F0502020204030204" pitchFamily="34" charset="0"/>
                          <a:cs typeface="Arial" panose="020B0604020202020204" pitchFamily="34" charset="0"/>
                        </a:rPr>
                        <a:t>Free</a:t>
                      </a: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7381046"/>
                  </a:ext>
                </a:extLst>
              </a:tr>
            </a:tbl>
          </a:graphicData>
        </a:graphic>
      </p:graphicFrame>
      <p:sp>
        <p:nvSpPr>
          <p:cNvPr id="14" name="Content Placeholder 2">
            <a:extLst>
              <a:ext uri="{FF2B5EF4-FFF2-40B4-BE49-F238E27FC236}">
                <a16:creationId xmlns:a16="http://schemas.microsoft.com/office/drawing/2014/main" id="{FD4BAA87-1273-42C0-8CC8-F5E5FFBF62FF}"/>
              </a:ext>
            </a:extLst>
          </p:cNvPr>
          <p:cNvSpPr>
            <a:spLocks noGrp="1"/>
          </p:cNvSpPr>
          <p:nvPr>
            <p:ph idx="1"/>
          </p:nvPr>
        </p:nvSpPr>
        <p:spPr>
          <a:xfrm>
            <a:off x="3266983" y="5714652"/>
            <a:ext cx="8478483" cy="735086"/>
          </a:xfrm>
        </p:spPr>
        <p:txBody>
          <a:bodyPr>
            <a:normAutofit/>
          </a:bodyPr>
          <a:lstStyle/>
          <a:p>
            <a:pPr marL="0" indent="0">
              <a:buNone/>
            </a:pPr>
            <a:r>
              <a:rPr lang="en-US" sz="1600" dirty="0">
                <a:latin typeface="Arial" panose="020B0604020202020204" pitchFamily="34" charset="0"/>
                <a:cs typeface="Arial" panose="020B0604020202020204" pitchFamily="34" charset="0"/>
              </a:rPr>
              <a:t>Notes:      JAC is currently operating fare free.</a:t>
            </a:r>
          </a:p>
          <a:p>
            <a:pPr marL="0" indent="0">
              <a:buNone/>
            </a:pPr>
            <a:r>
              <a:rPr lang="en-US" sz="1600" dirty="0">
                <a:latin typeface="Arial" panose="020B0604020202020204" pitchFamily="34" charset="0"/>
                <a:cs typeface="Arial" panose="020B0604020202020204" pitchFamily="34" charset="0"/>
              </a:rPr>
              <a:t>		Fare capping options are available when using the contactless payment system.</a:t>
            </a:r>
          </a:p>
        </p:txBody>
      </p:sp>
    </p:spTree>
    <p:extLst>
      <p:ext uri="{BB962C8B-B14F-4D97-AF65-F5344CB8AC3E}">
        <p14:creationId xmlns:p14="http://schemas.microsoft.com/office/powerpoint/2010/main" val="2091532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4EA93-2690-490A-BC40-ECA5685CCBAF}"/>
              </a:ext>
            </a:extLst>
          </p:cNvPr>
          <p:cNvSpPr>
            <a:spLocks noGrp="1"/>
          </p:cNvSpPr>
          <p:nvPr>
            <p:ph type="title"/>
          </p:nvPr>
        </p:nvSpPr>
        <p:spPr>
          <a:xfrm>
            <a:off x="426592" y="0"/>
            <a:ext cx="5669408" cy="1752599"/>
          </a:xfrm>
        </p:spPr>
        <p:txBody>
          <a:bodyPr/>
          <a:lstStyle/>
          <a:p>
            <a:r>
              <a:rPr lang="en-US" dirty="0"/>
              <a:t>Ways to Comment</a:t>
            </a:r>
          </a:p>
        </p:txBody>
      </p:sp>
      <p:sp>
        <p:nvSpPr>
          <p:cNvPr id="3" name="Content Placeholder 2">
            <a:extLst>
              <a:ext uri="{FF2B5EF4-FFF2-40B4-BE49-F238E27FC236}">
                <a16:creationId xmlns:a16="http://schemas.microsoft.com/office/drawing/2014/main" id="{35A9CFAB-4EB8-4AFB-876B-A517278E6433}"/>
              </a:ext>
            </a:extLst>
          </p:cNvPr>
          <p:cNvSpPr>
            <a:spLocks noGrp="1"/>
          </p:cNvSpPr>
          <p:nvPr>
            <p:ph idx="1"/>
          </p:nvPr>
        </p:nvSpPr>
        <p:spPr>
          <a:xfrm>
            <a:off x="677591" y="2035021"/>
            <a:ext cx="5758720" cy="4063937"/>
          </a:xfrm>
        </p:spPr>
        <p:txBody>
          <a:bodyPr>
            <a:normAutofit/>
          </a:bodyPr>
          <a:lstStyle/>
          <a:p>
            <a:r>
              <a:rPr lang="en-US" sz="1800" dirty="0"/>
              <a:t>Comment Period through June 24, 2022</a:t>
            </a:r>
          </a:p>
          <a:p>
            <a:r>
              <a:rPr lang="en-US" sz="1800" dirty="0"/>
              <a:t>Attend the July 13 RTC Meeting</a:t>
            </a:r>
          </a:p>
          <a:p>
            <a:r>
              <a:rPr lang="en-US" sz="1800" dirty="0"/>
              <a:t>Complete a comment card and mail / email it</a:t>
            </a:r>
          </a:p>
          <a:p>
            <a:pPr marL="457200" lvl="1" indent="0">
              <a:lnSpc>
                <a:spcPct val="110000"/>
              </a:lnSpc>
              <a:spcBef>
                <a:spcPts val="0"/>
              </a:spcBef>
              <a:spcAft>
                <a:spcPts val="0"/>
              </a:spcAft>
              <a:buNone/>
            </a:pPr>
            <a:r>
              <a:rPr lang="en-US" sz="1600" b="1" dirty="0"/>
              <a:t>Carson City Public Works</a:t>
            </a:r>
          </a:p>
          <a:p>
            <a:pPr marL="457200" lvl="1" indent="0">
              <a:lnSpc>
                <a:spcPct val="110000"/>
              </a:lnSpc>
              <a:spcBef>
                <a:spcPts val="0"/>
              </a:spcBef>
              <a:spcAft>
                <a:spcPts val="0"/>
              </a:spcAft>
              <a:buNone/>
            </a:pPr>
            <a:r>
              <a:rPr lang="en-US" sz="1600" b="1" dirty="0"/>
              <a:t>Attn: Transportation Manager</a:t>
            </a:r>
          </a:p>
          <a:p>
            <a:pPr marL="457200" lvl="1" indent="0">
              <a:lnSpc>
                <a:spcPct val="110000"/>
              </a:lnSpc>
              <a:spcBef>
                <a:spcPts val="0"/>
              </a:spcBef>
              <a:spcAft>
                <a:spcPts val="0"/>
              </a:spcAft>
              <a:buNone/>
            </a:pPr>
            <a:r>
              <a:rPr lang="en-US" sz="1600" b="1" dirty="0"/>
              <a:t>3505 </a:t>
            </a:r>
            <a:r>
              <a:rPr lang="en-US" sz="1600" b="1" dirty="0" err="1"/>
              <a:t>Butti</a:t>
            </a:r>
            <a:r>
              <a:rPr lang="en-US" sz="1600" b="1" dirty="0"/>
              <a:t> Way</a:t>
            </a:r>
          </a:p>
          <a:p>
            <a:pPr marL="457200" lvl="1" indent="0">
              <a:lnSpc>
                <a:spcPct val="110000"/>
              </a:lnSpc>
              <a:spcBef>
                <a:spcPts val="0"/>
              </a:spcBef>
              <a:spcAft>
                <a:spcPts val="0"/>
              </a:spcAft>
              <a:buNone/>
            </a:pPr>
            <a:r>
              <a:rPr lang="en-US" sz="1600" b="1" dirty="0"/>
              <a:t>Carson City, Nevada 89701</a:t>
            </a:r>
          </a:p>
          <a:p>
            <a:r>
              <a:rPr lang="en-US" sz="1800" dirty="0"/>
              <a:t>Send an email to </a:t>
            </a:r>
            <a:r>
              <a:rPr lang="en-US" sz="1800" dirty="0">
                <a:hlinkClick r:id="rId3"/>
              </a:rPr>
              <a:t>comments@carsonareampo.com</a:t>
            </a:r>
            <a:endParaRPr lang="en-US" sz="1800" dirty="0"/>
          </a:p>
          <a:p>
            <a:r>
              <a:rPr lang="en-US" sz="1800" dirty="0"/>
              <a:t>Call us! </a:t>
            </a:r>
            <a:r>
              <a:rPr lang="en-US" sz="1800" b="1" dirty="0"/>
              <a:t>775-887-2355</a:t>
            </a:r>
          </a:p>
          <a:p>
            <a:r>
              <a:rPr lang="en-US" sz="1800" dirty="0"/>
              <a:t>Visit the Website: </a:t>
            </a:r>
            <a:r>
              <a:rPr lang="en-US" sz="1800" b="1" dirty="0"/>
              <a:t>carsonareampo.com or rideJAC.com</a:t>
            </a:r>
          </a:p>
        </p:txBody>
      </p:sp>
      <p:graphicFrame>
        <p:nvGraphicFramePr>
          <p:cNvPr id="4" name="Object 3">
            <a:extLst>
              <a:ext uri="{FF2B5EF4-FFF2-40B4-BE49-F238E27FC236}">
                <a16:creationId xmlns:a16="http://schemas.microsoft.com/office/drawing/2014/main" id="{50B5D1DC-5CE5-4352-B246-4E72689274B0}"/>
              </a:ext>
            </a:extLst>
          </p:cNvPr>
          <p:cNvGraphicFramePr>
            <a:graphicFrameLocks noChangeAspect="1"/>
          </p:cNvGraphicFramePr>
          <p:nvPr>
            <p:extLst>
              <p:ext uri="{D42A27DB-BD31-4B8C-83A1-F6EECF244321}">
                <p14:modId xmlns:p14="http://schemas.microsoft.com/office/powerpoint/2010/main" val="513222042"/>
              </p:ext>
            </p:extLst>
          </p:nvPr>
        </p:nvGraphicFramePr>
        <p:xfrm>
          <a:off x="7306322" y="330804"/>
          <a:ext cx="4685987" cy="6064032"/>
        </p:xfrm>
        <a:graphic>
          <a:graphicData uri="http://schemas.openxmlformats.org/presentationml/2006/ole">
            <mc:AlternateContent xmlns:mc="http://schemas.openxmlformats.org/markup-compatibility/2006">
              <mc:Choice xmlns:v="urn:schemas-microsoft-com:vml" Requires="v">
                <p:oleObj spid="_x0000_s1030" name="Acrobat Document" r:id="rId4" imgW="4663440" imgH="6035040" progId="AcroExch.Document.DC">
                  <p:embed/>
                </p:oleObj>
              </mc:Choice>
              <mc:Fallback>
                <p:oleObj name="Acrobat Document" r:id="rId4" imgW="4663440" imgH="6035040" progId="AcroExch.Document.DC">
                  <p:embed/>
                  <p:pic>
                    <p:nvPicPr>
                      <p:cNvPr id="4" name="Object 3">
                        <a:extLst>
                          <a:ext uri="{FF2B5EF4-FFF2-40B4-BE49-F238E27FC236}">
                            <a16:creationId xmlns:a16="http://schemas.microsoft.com/office/drawing/2014/main" id="{50B5D1DC-5CE5-4352-B246-4E72689274B0}"/>
                          </a:ext>
                        </a:extLst>
                      </p:cNvPr>
                      <p:cNvPicPr/>
                      <p:nvPr/>
                    </p:nvPicPr>
                    <p:blipFill>
                      <a:blip r:embed="rId5"/>
                      <a:stretch>
                        <a:fillRect/>
                      </a:stretch>
                    </p:blipFill>
                    <p:spPr>
                      <a:xfrm>
                        <a:off x="7306322" y="330804"/>
                        <a:ext cx="4685987" cy="6064032"/>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1765390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09F1AA-2CD8-42E0-99CA-94BD5D1053ED}"/>
              </a:ext>
            </a:extLst>
          </p:cNvPr>
          <p:cNvPicPr>
            <a:picLocks noChangeAspect="1"/>
          </p:cNvPicPr>
          <p:nvPr/>
        </p:nvPicPr>
        <p:blipFill>
          <a:blip r:embed="rId2"/>
          <a:stretch>
            <a:fillRect/>
          </a:stretch>
        </p:blipFill>
        <p:spPr>
          <a:xfrm>
            <a:off x="7143750" y="4319447"/>
            <a:ext cx="4809459" cy="2357578"/>
          </a:xfrm>
          <a:prstGeom prst="rect">
            <a:avLst/>
          </a:prstGeom>
          <a:ln>
            <a:solidFill>
              <a:schemeClr val="tx1">
                <a:lumMod val="65000"/>
                <a:lumOff val="35000"/>
              </a:schemeClr>
            </a:solidFill>
          </a:ln>
        </p:spPr>
      </p:pic>
      <p:sp>
        <p:nvSpPr>
          <p:cNvPr id="2" name="Title 1">
            <a:extLst>
              <a:ext uri="{FF2B5EF4-FFF2-40B4-BE49-F238E27FC236}">
                <a16:creationId xmlns:a16="http://schemas.microsoft.com/office/drawing/2014/main" id="{5E562972-3449-42D1-8185-B4BEFD52AB44}"/>
              </a:ext>
            </a:extLst>
          </p:cNvPr>
          <p:cNvSpPr>
            <a:spLocks noGrp="1"/>
          </p:cNvSpPr>
          <p:nvPr>
            <p:ph type="title"/>
          </p:nvPr>
        </p:nvSpPr>
        <p:spPr/>
        <p:txBody>
          <a:bodyPr/>
          <a:lstStyle/>
          <a:p>
            <a:r>
              <a:rPr lang="en-US"/>
              <a:t>East William Complete Street Project </a:t>
            </a:r>
          </a:p>
        </p:txBody>
      </p:sp>
      <p:sp>
        <p:nvSpPr>
          <p:cNvPr id="5" name="Content Placeholder 4">
            <a:extLst>
              <a:ext uri="{FF2B5EF4-FFF2-40B4-BE49-F238E27FC236}">
                <a16:creationId xmlns:a16="http://schemas.microsoft.com/office/drawing/2014/main" id="{FC8888C5-37B4-42C5-B3A7-20531EB3A620}"/>
              </a:ext>
            </a:extLst>
          </p:cNvPr>
          <p:cNvSpPr>
            <a:spLocks noGrp="1"/>
          </p:cNvSpPr>
          <p:nvPr>
            <p:ph idx="1"/>
          </p:nvPr>
        </p:nvSpPr>
        <p:spPr>
          <a:xfrm>
            <a:off x="428793" y="2775787"/>
            <a:ext cx="5514808" cy="3634486"/>
          </a:xfrm>
        </p:spPr>
        <p:txBody>
          <a:bodyPr>
            <a:normAutofit fontScale="85000" lnSpcReduction="10000"/>
          </a:bodyPr>
          <a:lstStyle/>
          <a:p>
            <a:pPr marL="305435" indent="-305435"/>
            <a:r>
              <a:rPr lang="en-US"/>
              <a:t>Complete streets treatment along East William Street between North Carson Street and I-580, approx. 1.5 miles.</a:t>
            </a:r>
          </a:p>
          <a:p>
            <a:pPr marL="305435" indent="-305435"/>
            <a:r>
              <a:rPr lang="en-US"/>
              <a:t>Awarded $9.3 million of Rebuilding American Infrastructure with Sustainability and Equity (RAISE) Grant funds.</a:t>
            </a:r>
          </a:p>
          <a:p>
            <a:pPr marL="305435" indent="-305435"/>
            <a:r>
              <a:rPr lang="en-US"/>
              <a:t>Outreach efforts include:</a:t>
            </a:r>
          </a:p>
          <a:p>
            <a:pPr marL="629920" lvl="1" indent="-305435"/>
            <a:r>
              <a:rPr lang="en-US"/>
              <a:t>Corridor walk to inform business owners of upcoming project.</a:t>
            </a:r>
          </a:p>
          <a:p>
            <a:pPr marL="629920" lvl="1" indent="-305435"/>
            <a:r>
              <a:rPr lang="en-US"/>
              <a:t>Two in-person community meetings.</a:t>
            </a:r>
          </a:p>
          <a:p>
            <a:pPr marL="629920" lvl="1" indent="-305435"/>
            <a:r>
              <a:rPr lang="en-US"/>
              <a:t>Survey and interactive comment map on CarsonProud.com.</a:t>
            </a:r>
          </a:p>
          <a:p>
            <a:pPr marL="629920" lvl="1" indent="-305435"/>
            <a:r>
              <a:rPr lang="en-US"/>
              <a:t>Partnership with Carson High School to design a project logo.</a:t>
            </a:r>
          </a:p>
          <a:p>
            <a:pPr marL="305435" indent="-305435"/>
            <a:r>
              <a:rPr lang="en-US"/>
              <a:t>Next Steps:</a:t>
            </a:r>
          </a:p>
          <a:p>
            <a:pPr marL="629920" lvl="1" indent="-305435"/>
            <a:r>
              <a:rPr lang="en-US"/>
              <a:t>Initial comment period closes February 28</a:t>
            </a:r>
            <a:r>
              <a:rPr lang="en-US" baseline="30000"/>
              <a:t>th</a:t>
            </a:r>
            <a:r>
              <a:rPr lang="en-US"/>
              <a:t>.</a:t>
            </a:r>
          </a:p>
          <a:p>
            <a:pPr marL="629920" lvl="1" indent="-305435"/>
            <a:r>
              <a:rPr lang="en-US"/>
              <a:t>Public comments will be incorporated into 15% design along with environmental and traffic impact studies.</a:t>
            </a:r>
          </a:p>
          <a:p>
            <a:pPr marL="305435" indent="-305435"/>
            <a:endParaRPr lang="en-US"/>
          </a:p>
          <a:p>
            <a:pPr marL="305435" indent="-305435"/>
            <a:endParaRPr lang="en-US"/>
          </a:p>
          <a:p>
            <a:pPr marL="305435" indent="-305435"/>
            <a:endParaRPr lang="en-US"/>
          </a:p>
        </p:txBody>
      </p:sp>
      <p:pic>
        <p:nvPicPr>
          <p:cNvPr id="4" name="Picture 3">
            <a:extLst>
              <a:ext uri="{FF2B5EF4-FFF2-40B4-BE49-F238E27FC236}">
                <a16:creationId xmlns:a16="http://schemas.microsoft.com/office/drawing/2014/main" id="{D634294B-C2D2-4243-AD29-F651FC95C66D}"/>
              </a:ext>
            </a:extLst>
          </p:cNvPr>
          <p:cNvPicPr>
            <a:picLocks noChangeAspect="1"/>
          </p:cNvPicPr>
          <p:nvPr/>
        </p:nvPicPr>
        <p:blipFill>
          <a:blip r:embed="rId3"/>
          <a:stretch>
            <a:fillRect/>
          </a:stretch>
        </p:blipFill>
        <p:spPr>
          <a:xfrm>
            <a:off x="8152474" y="644153"/>
            <a:ext cx="3800735" cy="1707340"/>
          </a:xfrm>
          <a:prstGeom prst="rect">
            <a:avLst/>
          </a:prstGeom>
        </p:spPr>
      </p:pic>
      <p:pic>
        <p:nvPicPr>
          <p:cNvPr id="1026" name="Picture 1">
            <a:extLst>
              <a:ext uri="{FF2B5EF4-FFF2-40B4-BE49-F238E27FC236}">
                <a16:creationId xmlns:a16="http://schemas.microsoft.com/office/drawing/2014/main" id="{BE3B132F-E18A-4FBD-B346-0F081BC422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5" r="15210" b="21586"/>
          <a:stretch/>
        </p:blipFill>
        <p:spPr bwMode="auto">
          <a:xfrm flipH="1">
            <a:off x="6181725" y="2090878"/>
            <a:ext cx="3800734" cy="264442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386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FDCD2-4B36-4F97-9C53-8A75DFA68930}"/>
              </a:ext>
            </a:extLst>
          </p:cNvPr>
          <p:cNvSpPr>
            <a:spLocks noGrp="1"/>
          </p:cNvSpPr>
          <p:nvPr>
            <p:ph type="title"/>
          </p:nvPr>
        </p:nvSpPr>
        <p:spPr/>
        <p:txBody>
          <a:bodyPr/>
          <a:lstStyle/>
          <a:p>
            <a:r>
              <a:rPr lang="en-US" dirty="0"/>
              <a:t>Project Prioritization </a:t>
            </a:r>
          </a:p>
        </p:txBody>
      </p:sp>
      <p:sp>
        <p:nvSpPr>
          <p:cNvPr id="3" name="Content Placeholder 2">
            <a:extLst>
              <a:ext uri="{FF2B5EF4-FFF2-40B4-BE49-F238E27FC236}">
                <a16:creationId xmlns:a16="http://schemas.microsoft.com/office/drawing/2014/main" id="{92D8414B-C0A4-4EA4-AA53-767CBB116682}"/>
              </a:ext>
            </a:extLst>
          </p:cNvPr>
          <p:cNvSpPr>
            <a:spLocks noGrp="1"/>
          </p:cNvSpPr>
          <p:nvPr>
            <p:ph idx="1"/>
          </p:nvPr>
        </p:nvSpPr>
        <p:spPr/>
        <p:txBody>
          <a:bodyPr/>
          <a:lstStyle/>
          <a:p>
            <a:r>
              <a:rPr lang="en-US" dirty="0"/>
              <a:t>District projects</a:t>
            </a:r>
          </a:p>
          <a:p>
            <a:r>
              <a:rPr lang="en-US" dirty="0"/>
              <a:t>ARPA Projects</a:t>
            </a:r>
          </a:p>
          <a:p>
            <a:r>
              <a:rPr lang="en-US" dirty="0"/>
              <a:t>Data Driven process and data we use to help inform the decision</a:t>
            </a:r>
          </a:p>
        </p:txBody>
      </p:sp>
    </p:spTree>
    <p:extLst>
      <p:ext uri="{BB962C8B-B14F-4D97-AF65-F5344CB8AC3E}">
        <p14:creationId xmlns:p14="http://schemas.microsoft.com/office/powerpoint/2010/main" val="3261499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3736634-9F6F-4ACC-AAA7-5959D4BA39A1}" type="slidenum">
              <a:rPr lang="en-US" smtClean="0"/>
              <a:pPr>
                <a:defRPr/>
              </a:pPr>
              <a:t>8</a:t>
            </a:fld>
            <a:endParaRPr lang="en-US"/>
          </a:p>
        </p:txBody>
      </p:sp>
      <p:graphicFrame>
        <p:nvGraphicFramePr>
          <p:cNvPr id="2" name="Table 1"/>
          <p:cNvGraphicFramePr>
            <a:graphicFrameLocks noGrp="1"/>
          </p:cNvGraphicFramePr>
          <p:nvPr/>
        </p:nvGraphicFramePr>
        <p:xfrm>
          <a:off x="947956" y="2797373"/>
          <a:ext cx="3410824" cy="2727120"/>
        </p:xfrm>
        <a:graphic>
          <a:graphicData uri="http://schemas.openxmlformats.org/drawingml/2006/table">
            <a:tbl>
              <a:tblPr firstRow="1" bandRow="1">
                <a:tableStyleId>{B301B821-A1FF-4177-AEE7-76D212191A09}</a:tableStyleId>
              </a:tblPr>
              <a:tblGrid>
                <a:gridCol w="1705412">
                  <a:extLst>
                    <a:ext uri="{9D8B030D-6E8A-4147-A177-3AD203B41FA5}">
                      <a16:colId xmlns:a16="http://schemas.microsoft.com/office/drawing/2014/main" val="20000"/>
                    </a:ext>
                  </a:extLst>
                </a:gridCol>
                <a:gridCol w="1705412">
                  <a:extLst>
                    <a:ext uri="{9D8B030D-6E8A-4147-A177-3AD203B41FA5}">
                      <a16:colId xmlns:a16="http://schemas.microsoft.com/office/drawing/2014/main" val="20001"/>
                    </a:ext>
                  </a:extLst>
                </a:gridCol>
              </a:tblGrid>
              <a:tr h="522492">
                <a:tc>
                  <a:txBody>
                    <a:bodyPr/>
                    <a:lstStyle/>
                    <a:p>
                      <a:pPr algn="ctr"/>
                      <a:r>
                        <a:rPr lang="en-US" sz="1800" b="1"/>
                        <a:t>Performance</a:t>
                      </a:r>
                      <a:r>
                        <a:rPr lang="en-US" sz="1800" b="1" baseline="0"/>
                        <a:t> District Number</a:t>
                      </a:r>
                      <a:endParaRPr lang="en-US" sz="1800" b="1"/>
                    </a:p>
                  </a:txBody>
                  <a:tcPr/>
                </a:tc>
                <a:tc>
                  <a:txBody>
                    <a:bodyPr/>
                    <a:lstStyle/>
                    <a:p>
                      <a:pPr algn="ctr"/>
                      <a:r>
                        <a:rPr lang="en-US" sz="1800" b="1"/>
                        <a:t>Year</a:t>
                      </a:r>
                    </a:p>
                  </a:txBody>
                  <a:tcPr anchor="ctr"/>
                </a:tc>
                <a:extLst>
                  <a:ext uri="{0D108BD9-81ED-4DB2-BD59-A6C34878D82A}">
                    <a16:rowId xmlns:a16="http://schemas.microsoft.com/office/drawing/2014/main" val="10000"/>
                  </a:ext>
                </a:extLst>
              </a:tr>
              <a:tr h="402104">
                <a:tc>
                  <a:txBody>
                    <a:bodyPr/>
                    <a:lstStyle/>
                    <a:p>
                      <a:pPr algn="ctr"/>
                      <a:r>
                        <a:rPr lang="en-US" b="1"/>
                        <a:t>1 (Red)</a:t>
                      </a:r>
                    </a:p>
                  </a:txBody>
                  <a:tcPr/>
                </a:tc>
                <a:tc>
                  <a:txBody>
                    <a:bodyPr/>
                    <a:lstStyle/>
                    <a:p>
                      <a:pPr algn="ctr"/>
                      <a:r>
                        <a:rPr lang="en-US" b="1"/>
                        <a:t>2019</a:t>
                      </a:r>
                    </a:p>
                  </a:txBody>
                  <a:tcPr/>
                </a:tc>
                <a:extLst>
                  <a:ext uri="{0D108BD9-81ED-4DB2-BD59-A6C34878D82A}">
                    <a16:rowId xmlns:a16="http://schemas.microsoft.com/office/drawing/2014/main" val="10001"/>
                  </a:ext>
                </a:extLst>
              </a:tr>
              <a:tr h="413848">
                <a:tc>
                  <a:txBody>
                    <a:bodyPr/>
                    <a:lstStyle/>
                    <a:p>
                      <a:pPr algn="ctr"/>
                      <a:r>
                        <a:rPr lang="en-US" b="1"/>
                        <a:t>2 (Purple)</a:t>
                      </a:r>
                    </a:p>
                  </a:txBody>
                  <a:tcPr/>
                </a:tc>
                <a:tc>
                  <a:txBody>
                    <a:bodyPr/>
                    <a:lstStyle/>
                    <a:p>
                      <a:pPr algn="ctr"/>
                      <a:r>
                        <a:rPr lang="en-US" b="1"/>
                        <a:t>2020</a:t>
                      </a:r>
                    </a:p>
                  </a:txBody>
                  <a:tcPr/>
                </a:tc>
                <a:extLst>
                  <a:ext uri="{0D108BD9-81ED-4DB2-BD59-A6C34878D82A}">
                    <a16:rowId xmlns:a16="http://schemas.microsoft.com/office/drawing/2014/main" val="10002"/>
                  </a:ext>
                </a:extLst>
              </a:tr>
              <a:tr h="408815">
                <a:tc>
                  <a:txBody>
                    <a:bodyPr/>
                    <a:lstStyle/>
                    <a:p>
                      <a:pPr algn="ctr"/>
                      <a:r>
                        <a:rPr lang="en-US" b="1"/>
                        <a:t>3 (Green)</a:t>
                      </a:r>
                    </a:p>
                  </a:txBody>
                  <a:tcPr/>
                </a:tc>
                <a:tc>
                  <a:txBody>
                    <a:bodyPr/>
                    <a:lstStyle/>
                    <a:p>
                      <a:pPr algn="ctr"/>
                      <a:r>
                        <a:rPr lang="en-US" b="1"/>
                        <a:t>2021</a:t>
                      </a:r>
                    </a:p>
                  </a:txBody>
                  <a:tcPr/>
                </a:tc>
                <a:extLst>
                  <a:ext uri="{0D108BD9-81ED-4DB2-BD59-A6C34878D82A}">
                    <a16:rowId xmlns:a16="http://schemas.microsoft.com/office/drawing/2014/main" val="10003"/>
                  </a:ext>
                </a:extLst>
              </a:tr>
              <a:tr h="456859">
                <a:tc>
                  <a:txBody>
                    <a:bodyPr/>
                    <a:lstStyle/>
                    <a:p>
                      <a:pPr algn="ctr"/>
                      <a:r>
                        <a:rPr lang="en-US" b="1"/>
                        <a:t>4 (Orange)</a:t>
                      </a:r>
                    </a:p>
                  </a:txBody>
                  <a:tcPr/>
                </a:tc>
                <a:tc>
                  <a:txBody>
                    <a:bodyPr/>
                    <a:lstStyle/>
                    <a:p>
                      <a:pPr algn="ctr"/>
                      <a:r>
                        <a:rPr lang="en-US" b="1"/>
                        <a:t>2022</a:t>
                      </a:r>
                    </a:p>
                  </a:txBody>
                  <a:tcPr/>
                </a:tc>
                <a:extLst>
                  <a:ext uri="{0D108BD9-81ED-4DB2-BD59-A6C34878D82A}">
                    <a16:rowId xmlns:a16="http://schemas.microsoft.com/office/drawing/2014/main" val="10004"/>
                  </a:ext>
                </a:extLst>
              </a:tr>
              <a:tr h="405414">
                <a:tc>
                  <a:txBody>
                    <a:bodyPr/>
                    <a:lstStyle/>
                    <a:p>
                      <a:pPr algn="ctr"/>
                      <a:r>
                        <a:rPr lang="en-US" b="1"/>
                        <a:t>5 (Blue)</a:t>
                      </a:r>
                    </a:p>
                  </a:txBody>
                  <a:tcPr/>
                </a:tc>
                <a:tc>
                  <a:txBody>
                    <a:bodyPr/>
                    <a:lstStyle/>
                    <a:p>
                      <a:pPr algn="ctr"/>
                      <a:r>
                        <a:rPr lang="en-US" b="1"/>
                        <a:t>2023</a:t>
                      </a:r>
                    </a:p>
                  </a:txBody>
                  <a:tcPr/>
                </a:tc>
                <a:extLst>
                  <a:ext uri="{0D108BD9-81ED-4DB2-BD59-A6C34878D82A}">
                    <a16:rowId xmlns:a16="http://schemas.microsoft.com/office/drawing/2014/main" val="10005"/>
                  </a:ext>
                </a:extLst>
              </a:tr>
            </a:tbl>
          </a:graphicData>
        </a:graphic>
      </p:graphicFrame>
      <p:pic>
        <p:nvPicPr>
          <p:cNvPr id="7" name="Picture 2" descr="C:\Users\dgoering\Desktop\kisspng-north-arrow-clip-art-north-arrow-5aae4d78892386.216231471521372536561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7300" y="5715000"/>
            <a:ext cx="730250" cy="73025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42A9AE8A-890E-4544-8BC9-134D2F419AC5}"/>
              </a:ext>
            </a:extLst>
          </p:cNvPr>
          <p:cNvSpPr>
            <a:spLocks noGrp="1"/>
          </p:cNvSpPr>
          <p:nvPr>
            <p:ph type="title"/>
          </p:nvPr>
        </p:nvSpPr>
        <p:spPr>
          <a:xfrm>
            <a:off x="1024127" y="585216"/>
            <a:ext cx="4009267" cy="1499616"/>
          </a:xfrm>
        </p:spPr>
        <p:txBody>
          <a:bodyPr>
            <a:normAutofit/>
          </a:bodyPr>
          <a:lstStyle/>
          <a:p>
            <a:r>
              <a:rPr lang="en-US" sz="3600">
                <a:cs typeface="Times New Roman" pitchFamily="18" charset="0"/>
              </a:rPr>
              <a:t>Performance Districts</a:t>
            </a:r>
            <a:endParaRPr lang="en-US" sz="3600"/>
          </a:p>
        </p:txBody>
      </p:sp>
      <p:pic>
        <p:nvPicPr>
          <p:cNvPr id="9" name="Picture 2" descr="H:\TransDept\Outreach\TRAFCC\Meeting 9 - 26AUG19\Exhibits\Pavement_District_IMAGE_20190723.png">
            <a:extLst>
              <a:ext uri="{FF2B5EF4-FFF2-40B4-BE49-F238E27FC236}">
                <a16:creationId xmlns:a16="http://schemas.microsoft.com/office/drawing/2014/main" id="{5593DDE0-2385-4791-A905-76E6DCCB7E9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13" t="13509" r="2338" b="10301"/>
          <a:stretch/>
        </p:blipFill>
        <p:spPr bwMode="auto">
          <a:xfrm>
            <a:off x="5385732" y="45439"/>
            <a:ext cx="6509676" cy="6767121"/>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983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8710A-1635-4B49-9E30-FC0E6841BDAB}"/>
              </a:ext>
            </a:extLst>
          </p:cNvPr>
          <p:cNvSpPr>
            <a:spLocks noGrp="1"/>
          </p:cNvSpPr>
          <p:nvPr>
            <p:ph type="title"/>
          </p:nvPr>
        </p:nvSpPr>
        <p:spPr/>
        <p:txBody>
          <a:bodyPr/>
          <a:lstStyle/>
          <a:p>
            <a:r>
              <a:rPr lang="en-US" dirty="0"/>
              <a:t>Safe Routes to School Update</a:t>
            </a:r>
          </a:p>
        </p:txBody>
      </p:sp>
      <p:sp>
        <p:nvSpPr>
          <p:cNvPr id="3" name="Content Placeholder 2">
            <a:extLst>
              <a:ext uri="{FF2B5EF4-FFF2-40B4-BE49-F238E27FC236}">
                <a16:creationId xmlns:a16="http://schemas.microsoft.com/office/drawing/2014/main" id="{AB5145A3-D6C1-4265-B630-97E4DAAE239A}"/>
              </a:ext>
            </a:extLst>
          </p:cNvPr>
          <p:cNvSpPr>
            <a:spLocks noGrp="1"/>
          </p:cNvSpPr>
          <p:nvPr>
            <p:ph idx="1"/>
          </p:nvPr>
        </p:nvSpPr>
        <p:spPr/>
        <p:txBody>
          <a:bodyPr/>
          <a:lstStyle/>
          <a:p>
            <a:r>
              <a:rPr lang="en-US" dirty="0"/>
              <a:t>Recent Events</a:t>
            </a:r>
          </a:p>
          <a:p>
            <a:r>
              <a:rPr lang="en-US" dirty="0"/>
              <a:t>Douglas Co Plan</a:t>
            </a:r>
          </a:p>
          <a:p>
            <a:r>
              <a:rPr lang="en-US" dirty="0"/>
              <a:t>Champions </a:t>
            </a:r>
          </a:p>
        </p:txBody>
      </p:sp>
    </p:spTree>
    <p:extLst>
      <p:ext uri="{BB962C8B-B14F-4D97-AF65-F5344CB8AC3E}">
        <p14:creationId xmlns:p14="http://schemas.microsoft.com/office/powerpoint/2010/main" val="130243855"/>
      </p:ext>
    </p:extLst>
  </p:cSld>
  <p:clrMapOvr>
    <a:masterClrMapping/>
  </p:clrMapOvr>
</p:sld>
</file>

<file path=ppt/theme/theme1.xml><?xml version="1.0" encoding="utf-8"?>
<a:theme xmlns:a="http://schemas.openxmlformats.org/drawingml/2006/main" name="DividendVTI">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41E7CA09-9778-4414-AE97-8064B12DA30E}">
  <ds:schemaRefs>
    <ds:schemaRef ds:uri="16c05727-aa75-4e4a-9b5f-8a80a1165891"/>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27BD4C1-B6B1-4715-ABF9-E660A51A4EA0}">
  <ds:schemaRefs>
    <ds:schemaRef ds:uri="http://schemas.microsoft.com/sharepoint/v3/contenttype/forms"/>
  </ds:schemaRefs>
</ds:datastoreItem>
</file>

<file path=customXml/itemProps3.xml><?xml version="1.0" encoding="utf-8"?>
<ds:datastoreItem xmlns:ds="http://schemas.openxmlformats.org/officeDocument/2006/customXml" ds:itemID="{8D289AE2-D2AE-49D1-AFAC-3A79F6794255}">
  <ds:schemaRefs>
    <ds:schemaRef ds:uri="16c05727-aa75-4e4a-9b5f-8a80a1165891"/>
    <ds:schemaRef ds:uri="71af3243-3dd4-4a8d-8c0d-dd76da1f02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{7A648AA1-1CE8-4D1E-83F4-887F00DDFC85}tf33552983_win32</Template>
  <TotalTime>144</TotalTime>
  <Words>698</Words>
  <Application>Microsoft Office PowerPoint</Application>
  <PresentationFormat>Widescreen</PresentationFormat>
  <Paragraphs>128</Paragraphs>
  <Slides>14</Slides>
  <Notes>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14</vt:i4>
      </vt:variant>
    </vt:vector>
  </HeadingPairs>
  <TitlesOfParts>
    <vt:vector size="22" baseType="lpstr">
      <vt:lpstr>Arial</vt:lpstr>
      <vt:lpstr>Calibri</vt:lpstr>
      <vt:lpstr>Franklin Gothic Book</vt:lpstr>
      <vt:lpstr>Franklin Gothic Demi</vt:lpstr>
      <vt:lpstr>Wingdings 2</vt:lpstr>
      <vt:lpstr>DividendVTI</vt:lpstr>
      <vt:lpstr>Acrobat Document</vt:lpstr>
      <vt:lpstr>Adobe Acrobat Document</vt:lpstr>
      <vt:lpstr>Carson City Regional Transportation Stakeholder Coalition (RTSC)</vt:lpstr>
      <vt:lpstr>Agenda</vt:lpstr>
      <vt:lpstr>Jump Around Carson (jac)</vt:lpstr>
      <vt:lpstr>JAC – Possible Fare Changes</vt:lpstr>
      <vt:lpstr>Ways to Comment</vt:lpstr>
      <vt:lpstr>East William Complete Street Project </vt:lpstr>
      <vt:lpstr>Project Prioritization </vt:lpstr>
      <vt:lpstr>Performance Districts</vt:lpstr>
      <vt:lpstr>Safe Routes to School Update</vt:lpstr>
      <vt:lpstr>Safe Streets 4 All – New IIJA Grant Opportunity</vt:lpstr>
      <vt:lpstr>Local Roadway Funding Update </vt:lpstr>
      <vt:lpstr>Local Funding</vt:lpstr>
      <vt:lpstr>Future meetings</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Carson City Regional Transportation Stakeholder Coalition (RTSC)</dc:title>
  <dc:creator>Christopher Martinovich</dc:creator>
  <cp:lastModifiedBy>Christopher Martinovich</cp:lastModifiedBy>
  <cp:revision>8</cp:revision>
  <dcterms:created xsi:type="dcterms:W3CDTF">2022-02-14T16:29:46Z</dcterms:created>
  <dcterms:modified xsi:type="dcterms:W3CDTF">2022-06-07T19:04:43Z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